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57" r:id="rId4"/>
    <p:sldId id="259" r:id="rId5"/>
    <p:sldId id="258" r:id="rId6"/>
    <p:sldId id="267" r:id="rId7"/>
    <p:sldId id="264" r:id="rId8"/>
    <p:sldId id="268" r:id="rId9"/>
    <p:sldId id="260" r:id="rId10"/>
    <p:sldId id="261" r:id="rId11"/>
    <p:sldId id="265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4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3581400"/>
            <a:ext cx="7772400" cy="1975104"/>
          </a:xfrm>
        </p:spPr>
        <p:txBody>
          <a:bodyPr/>
          <a:lstStyle/>
          <a:p>
            <a:r>
              <a:rPr lang="sr-Latn-CS" dirty="0">
                <a:latin typeface="Verdana" pitchFamily="34" charset="0"/>
              </a:rPr>
              <a:t>PARKING-GARAŽE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105400"/>
            <a:ext cx="7772400" cy="1508760"/>
          </a:xfrm>
        </p:spPr>
        <p:txBody>
          <a:bodyPr/>
          <a:lstStyle/>
          <a:p>
            <a:r>
              <a:rPr lang="sr-Latn-CS" dirty="0"/>
              <a:t>						                 J. Petričević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381001"/>
            <a:ext cx="769620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181100" y="6246166"/>
            <a:ext cx="723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/>
              <a:t>Zatvorena</a:t>
            </a:r>
            <a:r>
              <a:rPr lang="en-US" sz="2400" b="1" dirty="0"/>
              <a:t> </a:t>
            </a:r>
            <a:r>
              <a:rPr lang="en-US" sz="2400" b="1" dirty="0" err="1"/>
              <a:t>podzemna</a:t>
            </a:r>
            <a:r>
              <a:rPr lang="en-US" sz="2400" b="1" dirty="0"/>
              <a:t> parking </a:t>
            </a:r>
            <a:r>
              <a:rPr lang="en-US" sz="2400" b="1" dirty="0" err="1"/>
              <a:t>garaža</a:t>
            </a:r>
            <a:r>
              <a:rPr lang="en-US" sz="2400" b="1" dirty="0"/>
              <a:t> (</a:t>
            </a:r>
            <a:r>
              <a:rPr lang="en-US" sz="2400" b="1" dirty="0" err="1"/>
              <a:t>Pionirski</a:t>
            </a:r>
            <a:r>
              <a:rPr lang="en-US" sz="2400" b="1" dirty="0"/>
              <a:t> park)</a:t>
            </a:r>
            <a:endParaRPr lang="en-US" sz="2400" dirty="0"/>
          </a:p>
        </p:txBody>
      </p:sp>
    </p:spTree>
  </p:cSld>
  <p:clrMapOvr>
    <a:masterClrMapping/>
  </p:clrMapOvr>
  <p:transition>
    <p:split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457200"/>
            <a:ext cx="8686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62000" y="5562600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/>
              <a:t>Otvorena</a:t>
            </a:r>
            <a:r>
              <a:rPr lang="en-US" sz="2400" b="1" dirty="0"/>
              <a:t> </a:t>
            </a:r>
            <a:r>
              <a:rPr lang="en-US" sz="2400" b="1" dirty="0" err="1"/>
              <a:t>podzemna</a:t>
            </a:r>
            <a:r>
              <a:rPr lang="en-US" sz="2400" b="1" dirty="0"/>
              <a:t> parking </a:t>
            </a:r>
            <a:r>
              <a:rPr lang="en-US" sz="2400" b="1" dirty="0" err="1"/>
              <a:t>garaža</a:t>
            </a:r>
            <a:r>
              <a:rPr lang="en-US" sz="2400" b="1" dirty="0"/>
              <a:t> (</a:t>
            </a:r>
            <a:r>
              <a:rPr lang="en-US" sz="2400" b="1" dirty="0" err="1"/>
              <a:t>Kod</a:t>
            </a:r>
            <a:r>
              <a:rPr lang="en-US" sz="2400" b="1" dirty="0"/>
              <a:t> </a:t>
            </a:r>
            <a:r>
              <a:rPr lang="en-US" sz="2400" b="1" dirty="0" err="1"/>
              <a:t>Skupšine</a:t>
            </a:r>
            <a:r>
              <a:rPr lang="en-US" sz="2400" b="1" dirty="0"/>
              <a:t> </a:t>
            </a:r>
            <a:r>
              <a:rPr lang="en-US" sz="2400" b="1" dirty="0" err="1"/>
              <a:t>Srbije</a:t>
            </a:r>
            <a:r>
              <a:rPr lang="en-US" sz="2400" b="1" dirty="0"/>
              <a:t>)</a:t>
            </a:r>
            <a:endParaRPr lang="en-US" sz="2400" dirty="0"/>
          </a:p>
        </p:txBody>
      </p:sp>
    </p:spTree>
  </p:cSld>
  <p:clrMapOvr>
    <a:masterClrMapping/>
  </p:clrMapOvr>
  <p:transition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772400" cy="914400"/>
          </a:xfrm>
        </p:spPr>
        <p:txBody>
          <a:bodyPr/>
          <a:lstStyle/>
          <a:p>
            <a:pPr algn="ctr"/>
            <a:r>
              <a:rPr lang="sr-Latn-CS" dirty="0"/>
              <a:t>HVALA!</a:t>
            </a:r>
            <a:endParaRPr lang="en-US" dirty="0"/>
          </a:p>
        </p:txBody>
      </p:sp>
      <p:pic>
        <p:nvPicPr>
          <p:cNvPr id="3074" name="Picture 2" descr="C:\Documents and Settings\PETRICEVIC\Desktop\hval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990600"/>
            <a:ext cx="7255933" cy="5441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7772400" cy="528876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sr-Latn-CS" i="1" u="sng" dirty="0"/>
              <a:t>Zadatak: </a:t>
            </a:r>
          </a:p>
          <a:p>
            <a:pPr algn="just">
              <a:buNone/>
            </a:pPr>
            <a:r>
              <a:rPr lang="sr-Latn-CS" dirty="0"/>
              <a:t>Na osnovu teza sa drugog slajda, napišite kraći tekst o pojmu i značaju parking-garaža.</a:t>
            </a:r>
          </a:p>
          <a:p>
            <a:pPr algn="just">
              <a:buNone/>
            </a:pPr>
            <a:r>
              <a:rPr lang="sr-Latn-CS" dirty="0"/>
              <a:t>Voljela bih kada biste napisali i svoje mišljenje o prednostima i nedostacima parking-garaža i da li biste ih koristili, kada bi postojale u našem gradu, s obzirom na činjenicu da uglavnom imate položen vozački ispit  (ovo nije obavezno). </a:t>
            </a:r>
          </a:p>
          <a:p>
            <a:pPr algn="just">
              <a:buNone/>
            </a:pPr>
            <a:r>
              <a:rPr lang="sr-Latn-CS" dirty="0"/>
              <a:t>Ukoliko imate bilo kakvo pitanje ili nedoumicu, javite mi se u Viber grupu.</a:t>
            </a:r>
          </a:p>
          <a:p>
            <a:pPr algn="just">
              <a:buNone/>
            </a:pPr>
            <a:r>
              <a:rPr lang="sr-Latn-CS" dirty="0"/>
              <a:t>Srdačan pozdrav!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CS" sz="3600" b="1" dirty="0">
                <a:latin typeface="Verdana" pitchFamily="34" charset="0"/>
              </a:rPr>
              <a:t>POJAM PARKING-GARAŽA</a:t>
            </a:r>
            <a:endParaRPr lang="en-US" sz="3600" b="1" dirty="0">
              <a:latin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077200" cy="370284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r-Latn-CS" sz="2600" dirty="0"/>
              <a:t>Život savremenog čovjeka</a:t>
            </a:r>
          </a:p>
          <a:p>
            <a:pPr>
              <a:buFontTx/>
              <a:buChar char="-"/>
            </a:pPr>
            <a:r>
              <a:rPr lang="sr-Latn-CS" sz="2600" dirty="0"/>
              <a:t>Visok stepen motorizacije</a:t>
            </a:r>
          </a:p>
          <a:p>
            <a:pPr>
              <a:buFontTx/>
              <a:buChar char="-"/>
            </a:pPr>
            <a:r>
              <a:rPr lang="sr-Latn-CS" sz="2600" dirty="0"/>
              <a:t>Vozila u mirovanju u prosjeku provode 22-23 sata dnevno</a:t>
            </a:r>
          </a:p>
          <a:p>
            <a:pPr>
              <a:buFontTx/>
              <a:buChar char="-"/>
            </a:pPr>
            <a:r>
              <a:rPr lang="sr-Latn-CS" sz="2600" dirty="0"/>
              <a:t>Nedostatak slobodnog prostora za parkiranje</a:t>
            </a:r>
          </a:p>
          <a:p>
            <a:pPr>
              <a:buFontTx/>
              <a:buChar char="-"/>
            </a:pPr>
            <a:r>
              <a:rPr lang="sr-Latn-CS" sz="2600" dirty="0"/>
              <a:t>Parking-garaže omogućuju da se na istoj površini vozila parkiraju u više redova</a:t>
            </a:r>
            <a:endParaRPr lang="en-US" sz="2600" dirty="0"/>
          </a:p>
        </p:txBody>
      </p:sp>
      <p:pic>
        <p:nvPicPr>
          <p:cNvPr id="2051" name="Picture 3" descr="C:\Documents and Settings\PETRICEVIC\Desktop\zanimljivo parkiranj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4760" y="4038600"/>
            <a:ext cx="3979240" cy="2819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>
                <a:latin typeface="Verdana" pitchFamily="34" charset="0"/>
              </a:rPr>
              <a:t>POD</a:t>
            </a:r>
            <a:r>
              <a:rPr lang="sr-Latn-CS" sz="3600" b="1" dirty="0">
                <a:latin typeface="Verdana" pitchFamily="34" charset="0"/>
              </a:rPr>
              <a:t>J</a:t>
            </a:r>
            <a:r>
              <a:rPr lang="en-US" sz="3600" b="1" dirty="0">
                <a:latin typeface="Verdana" pitchFamily="34" charset="0"/>
              </a:rPr>
              <a:t>ELA PARKING</a:t>
            </a:r>
            <a:r>
              <a:rPr lang="sr-Latn-CS" sz="3600" b="1" dirty="0">
                <a:latin typeface="Verdana" pitchFamily="34" charset="0"/>
              </a:rPr>
              <a:t>-</a:t>
            </a:r>
            <a:r>
              <a:rPr lang="en-US" sz="3600" b="1" dirty="0">
                <a:latin typeface="Verdana" pitchFamily="34" charset="0"/>
              </a:rPr>
              <a:t>GARAŽA</a:t>
            </a:r>
            <a:br>
              <a:rPr lang="en-US" sz="3600" b="1" dirty="0">
                <a:latin typeface="Verdana" pitchFamily="34" charset="0"/>
              </a:rPr>
            </a:br>
            <a:endParaRPr lang="en-US" sz="3600" dirty="0">
              <a:latin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153400" cy="54102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sr-Latn-CS" sz="3800" b="1" dirty="0">
                <a:latin typeface="Verdana" pitchFamily="34" charset="0"/>
              </a:rPr>
              <a:t>1. </a:t>
            </a:r>
            <a:r>
              <a:rPr lang="en-US" sz="3800" b="1" u="sng" dirty="0" err="1">
                <a:latin typeface="Verdana" pitchFamily="34" charset="0"/>
              </a:rPr>
              <a:t>Prema</a:t>
            </a:r>
            <a:r>
              <a:rPr lang="en-US" sz="3800" b="1" u="sng" dirty="0">
                <a:latin typeface="Verdana" pitchFamily="34" charset="0"/>
              </a:rPr>
              <a:t> </a:t>
            </a:r>
            <a:r>
              <a:rPr lang="sr-Latn-CS" sz="3800" b="1" u="sng" dirty="0">
                <a:latin typeface="Verdana" pitchFamily="34" charset="0"/>
              </a:rPr>
              <a:t>svrsi</a:t>
            </a:r>
            <a:r>
              <a:rPr lang="en-US" sz="3800" b="1" u="sng" dirty="0">
                <a:latin typeface="Verdana" pitchFamily="34" charset="0"/>
              </a:rPr>
              <a:t> </a:t>
            </a:r>
            <a:r>
              <a:rPr lang="en-US" sz="3800" b="1" u="sng" dirty="0" err="1">
                <a:latin typeface="Verdana" pitchFamily="34" charset="0"/>
              </a:rPr>
              <a:t>izgradnje</a:t>
            </a:r>
            <a:r>
              <a:rPr lang="en-US" sz="3800" b="1" u="sng" dirty="0">
                <a:latin typeface="Verdana" pitchFamily="34" charset="0"/>
              </a:rPr>
              <a:t>/</a:t>
            </a:r>
            <a:r>
              <a:rPr lang="en-US" sz="3800" b="1" u="sng" dirty="0" err="1">
                <a:latin typeface="Verdana" pitchFamily="34" charset="0"/>
              </a:rPr>
              <a:t>nam</a:t>
            </a:r>
            <a:r>
              <a:rPr lang="sr-Latn-CS" sz="3800" b="1" u="sng" dirty="0">
                <a:latin typeface="Verdana" pitchFamily="34" charset="0"/>
              </a:rPr>
              <a:t>j</a:t>
            </a:r>
            <a:r>
              <a:rPr lang="en-US" sz="3800" b="1" u="sng" dirty="0">
                <a:latin typeface="Verdana" pitchFamily="34" charset="0"/>
              </a:rPr>
              <a:t>en</a:t>
            </a:r>
            <a:r>
              <a:rPr lang="sr-Latn-CS" sz="3800" b="1" u="sng" dirty="0">
                <a:latin typeface="Verdana" pitchFamily="34" charset="0"/>
              </a:rPr>
              <a:t>i</a:t>
            </a:r>
            <a:r>
              <a:rPr lang="en-US" sz="3500" b="1" dirty="0">
                <a:latin typeface="Verdana" pitchFamily="34" charset="0"/>
              </a:rPr>
              <a:t>:</a:t>
            </a:r>
            <a:endParaRPr lang="sr-Latn-CS" sz="3500" b="1" dirty="0">
              <a:latin typeface="Verdana" pitchFamily="34" charset="0"/>
            </a:endParaRPr>
          </a:p>
          <a:p>
            <a:pPr>
              <a:buNone/>
            </a:pPr>
            <a:endParaRPr lang="en-US" sz="3500" b="1" dirty="0">
              <a:latin typeface="Verdana" pitchFamily="34" charset="0"/>
            </a:endParaRPr>
          </a:p>
          <a:p>
            <a:pPr algn="just">
              <a:buNone/>
            </a:pPr>
            <a:r>
              <a:rPr lang="en-US" sz="3500" b="1" i="1" dirty="0" err="1">
                <a:latin typeface="Verdana" pitchFamily="34" charset="0"/>
              </a:rPr>
              <a:t>Javne</a:t>
            </a:r>
            <a:r>
              <a:rPr lang="en-US" sz="3500" b="1" i="1" dirty="0">
                <a:latin typeface="Verdana" pitchFamily="34" charset="0"/>
              </a:rPr>
              <a:t> </a:t>
            </a:r>
            <a:r>
              <a:rPr lang="en-US" sz="3500" b="1" i="1" dirty="0" err="1">
                <a:latin typeface="Verdana" pitchFamily="34" charset="0"/>
              </a:rPr>
              <a:t>garaže</a:t>
            </a:r>
            <a:r>
              <a:rPr lang="en-US" sz="3500" b="1" i="1" dirty="0">
                <a:latin typeface="Verdana" pitchFamily="34" charset="0"/>
              </a:rPr>
              <a:t> </a:t>
            </a:r>
            <a:r>
              <a:rPr lang="en-US" sz="3500" b="1" dirty="0">
                <a:latin typeface="Verdana" pitchFamily="34" charset="0"/>
              </a:rPr>
              <a:t>– </a:t>
            </a:r>
            <a:r>
              <a:rPr lang="en-US" sz="3100" dirty="0" err="1">
                <a:latin typeface="Verdana" pitchFamily="34" charset="0"/>
              </a:rPr>
              <a:t>omoguć</a:t>
            </a:r>
            <a:r>
              <a:rPr lang="sr-Latn-CS" sz="3100" dirty="0">
                <a:latin typeface="Verdana" pitchFamily="34" charset="0"/>
              </a:rPr>
              <a:t>u</a:t>
            </a:r>
            <a:r>
              <a:rPr lang="en-US" sz="3100" dirty="0" err="1">
                <a:latin typeface="Verdana" pitchFamily="34" charset="0"/>
              </a:rPr>
              <a:t>ju</a:t>
            </a:r>
            <a:r>
              <a:rPr lang="en-US" sz="3100" dirty="0">
                <a:latin typeface="Verdana" pitchFamily="34" charset="0"/>
              </a:rPr>
              <a:t> </a:t>
            </a:r>
            <a:r>
              <a:rPr lang="en-US" sz="3100" dirty="0" err="1">
                <a:latin typeface="Verdana" pitchFamily="34" charset="0"/>
              </a:rPr>
              <a:t>parkiranje</a:t>
            </a:r>
            <a:r>
              <a:rPr lang="en-US" sz="3100" dirty="0">
                <a:latin typeface="Verdana" pitchFamily="34" charset="0"/>
              </a:rPr>
              <a:t> </a:t>
            </a:r>
            <a:r>
              <a:rPr lang="en-US" sz="3100" dirty="0" err="1">
                <a:latin typeface="Verdana" pitchFamily="34" charset="0"/>
              </a:rPr>
              <a:t>svim</a:t>
            </a:r>
            <a:r>
              <a:rPr lang="sr-Latn-CS" sz="3100" dirty="0">
                <a:latin typeface="Verdana" pitchFamily="34" charset="0"/>
              </a:rPr>
              <a:t> </a:t>
            </a:r>
            <a:r>
              <a:rPr lang="en-US" sz="3100" dirty="0" err="1">
                <a:latin typeface="Verdana" pitchFamily="34" charset="0"/>
              </a:rPr>
              <a:t>korisnicima</a:t>
            </a:r>
            <a:r>
              <a:rPr lang="en-US" sz="3100" dirty="0">
                <a:latin typeface="Verdana" pitchFamily="34" charset="0"/>
              </a:rPr>
              <a:t> </a:t>
            </a:r>
            <a:r>
              <a:rPr lang="en-US" sz="3100" dirty="0" err="1">
                <a:latin typeface="Verdana" pitchFamily="34" charset="0"/>
              </a:rPr>
              <a:t>i</a:t>
            </a:r>
            <a:r>
              <a:rPr lang="sr-Latn-CS" sz="3100" dirty="0">
                <a:latin typeface="Verdana" pitchFamily="34" charset="0"/>
              </a:rPr>
              <a:t> </a:t>
            </a:r>
            <a:r>
              <a:rPr lang="pl-PL" sz="3100" dirty="0">
                <a:latin typeface="Verdana" pitchFamily="34" charset="0"/>
              </a:rPr>
              <a:t>konstrukciono i tehnološki su namijenjene samo za (javno) </a:t>
            </a:r>
            <a:r>
              <a:rPr lang="en-US" sz="3100" dirty="0" err="1">
                <a:latin typeface="Verdana" pitchFamily="34" charset="0"/>
              </a:rPr>
              <a:t>parkiranje</a:t>
            </a:r>
            <a:r>
              <a:rPr lang="sr-Latn-CS" sz="3100" dirty="0">
                <a:latin typeface="Verdana" pitchFamily="34" charset="0"/>
              </a:rPr>
              <a:t>.</a:t>
            </a:r>
            <a:endParaRPr lang="en-US" sz="3100" dirty="0">
              <a:latin typeface="Verdana" pitchFamily="34" charset="0"/>
            </a:endParaRPr>
          </a:p>
          <a:p>
            <a:pPr algn="just">
              <a:buNone/>
            </a:pPr>
            <a:r>
              <a:rPr lang="vi-VN" sz="3500" b="1" i="1" dirty="0">
                <a:latin typeface="Verdana" pitchFamily="34" charset="0"/>
              </a:rPr>
              <a:t>Garaže posebne nam</a:t>
            </a:r>
            <a:r>
              <a:rPr lang="sr-Latn-CS" sz="3500" b="1" i="1" dirty="0">
                <a:latin typeface="Verdana" pitchFamily="34" charset="0"/>
              </a:rPr>
              <a:t>j</a:t>
            </a:r>
            <a:r>
              <a:rPr lang="vi-VN" sz="3500" b="1" i="1" dirty="0">
                <a:latin typeface="Verdana" pitchFamily="34" charset="0"/>
              </a:rPr>
              <a:t>ene </a:t>
            </a:r>
            <a:r>
              <a:rPr lang="vi-VN" sz="3500" b="1" dirty="0">
                <a:latin typeface="Verdana" pitchFamily="34" charset="0"/>
              </a:rPr>
              <a:t>– </a:t>
            </a:r>
            <a:r>
              <a:rPr lang="vi-VN" sz="3100" dirty="0">
                <a:latin typeface="Verdana" pitchFamily="34" charset="0"/>
              </a:rPr>
              <a:t>služe za parkiranje</a:t>
            </a:r>
            <a:r>
              <a:rPr lang="sr-Latn-CS" sz="3100" dirty="0">
                <a:latin typeface="Verdana" pitchFamily="34" charset="0"/>
              </a:rPr>
              <a:t> </a:t>
            </a:r>
            <a:r>
              <a:rPr lang="vi-VN" sz="3100" dirty="0">
                <a:latin typeface="Verdana" pitchFamily="34" charset="0"/>
              </a:rPr>
              <a:t>određene grupe</a:t>
            </a:r>
            <a:r>
              <a:rPr lang="sr-Latn-CS" sz="3100" dirty="0">
                <a:latin typeface="Verdana" pitchFamily="34" charset="0"/>
              </a:rPr>
              <a:t> </a:t>
            </a:r>
            <a:r>
              <a:rPr lang="en-US" sz="3100" dirty="0" err="1">
                <a:latin typeface="Verdana" pitchFamily="34" charset="0"/>
              </a:rPr>
              <a:t>korisnika</a:t>
            </a:r>
            <a:r>
              <a:rPr lang="en-US" sz="3100" dirty="0">
                <a:latin typeface="Verdana" pitchFamily="34" charset="0"/>
              </a:rPr>
              <a:t> </a:t>
            </a:r>
            <a:r>
              <a:rPr lang="en-US" sz="3100" dirty="0" err="1">
                <a:latin typeface="Verdana" pitchFamily="34" charset="0"/>
              </a:rPr>
              <a:t>sa</a:t>
            </a:r>
            <a:r>
              <a:rPr lang="en-US" sz="3100" dirty="0">
                <a:latin typeface="Verdana" pitchFamily="34" charset="0"/>
              </a:rPr>
              <a:t> </a:t>
            </a:r>
            <a:r>
              <a:rPr lang="en-US" sz="3100" dirty="0" err="1">
                <a:latin typeface="Verdana" pitchFamily="34" charset="0"/>
              </a:rPr>
              <a:t>posebnim</a:t>
            </a:r>
            <a:r>
              <a:rPr lang="en-US" sz="3100" dirty="0">
                <a:latin typeface="Verdana" pitchFamily="34" charset="0"/>
              </a:rPr>
              <a:t> </a:t>
            </a:r>
            <a:r>
              <a:rPr lang="en-US" sz="3100" dirty="0" err="1">
                <a:latin typeface="Verdana" pitchFamily="34" charset="0"/>
              </a:rPr>
              <a:t>tehnološkim</a:t>
            </a:r>
            <a:r>
              <a:rPr lang="en-US" sz="3100" dirty="0">
                <a:latin typeface="Verdana" pitchFamily="34" charset="0"/>
              </a:rPr>
              <a:t> </a:t>
            </a:r>
            <a:r>
              <a:rPr lang="en-US" sz="3100" dirty="0" err="1">
                <a:latin typeface="Verdana" pitchFamily="34" charset="0"/>
              </a:rPr>
              <a:t>zaht</a:t>
            </a:r>
            <a:r>
              <a:rPr lang="sr-Latn-CS" sz="3100" dirty="0">
                <a:latin typeface="Verdana" pitchFamily="34" charset="0"/>
              </a:rPr>
              <a:t>j</a:t>
            </a:r>
            <a:r>
              <a:rPr lang="en-US" sz="3100" dirty="0" err="1">
                <a:latin typeface="Verdana" pitchFamily="34" charset="0"/>
              </a:rPr>
              <a:t>evima</a:t>
            </a:r>
            <a:r>
              <a:rPr lang="en-US" sz="3100" dirty="0">
                <a:latin typeface="Verdana" pitchFamily="34" charset="0"/>
              </a:rPr>
              <a:t> (</a:t>
            </a:r>
            <a:r>
              <a:rPr lang="en-US" sz="3100" dirty="0" err="1">
                <a:latin typeface="Verdana" pitchFamily="34" charset="0"/>
              </a:rPr>
              <a:t>hitna</a:t>
            </a:r>
            <a:r>
              <a:rPr lang="en-US" sz="3100" dirty="0">
                <a:latin typeface="Verdana" pitchFamily="34" charset="0"/>
              </a:rPr>
              <a:t> </a:t>
            </a:r>
            <a:r>
              <a:rPr lang="en-US" sz="3100" dirty="0" err="1">
                <a:latin typeface="Verdana" pitchFamily="34" charset="0"/>
              </a:rPr>
              <a:t>pomoć</a:t>
            </a:r>
            <a:r>
              <a:rPr lang="en-US" sz="3100" dirty="0">
                <a:latin typeface="Verdana" pitchFamily="34" charset="0"/>
              </a:rPr>
              <a:t>,</a:t>
            </a:r>
            <a:r>
              <a:rPr lang="sr-Latn-CS" sz="3100" dirty="0">
                <a:latin typeface="Verdana" pitchFamily="34" charset="0"/>
              </a:rPr>
              <a:t> </a:t>
            </a:r>
            <a:r>
              <a:rPr lang="en-US" sz="3100" dirty="0" err="1">
                <a:latin typeface="Verdana" pitchFamily="34" charset="0"/>
              </a:rPr>
              <a:t>taksi</a:t>
            </a:r>
            <a:r>
              <a:rPr lang="sr-Latn-CS" sz="3100" dirty="0">
                <a:latin typeface="Verdana" pitchFamily="34" charset="0"/>
              </a:rPr>
              <a:t> vozila</a:t>
            </a:r>
            <a:r>
              <a:rPr lang="en-US" sz="3100" dirty="0">
                <a:latin typeface="Verdana" pitchFamily="34" charset="0"/>
              </a:rPr>
              <a:t>, </a:t>
            </a:r>
            <a:r>
              <a:rPr lang="sr-Latn-CS" sz="3100" dirty="0">
                <a:latin typeface="Verdana" pitchFamily="34" charset="0"/>
              </a:rPr>
              <a:t>vozila </a:t>
            </a:r>
            <a:r>
              <a:rPr lang="en-US" sz="3100" dirty="0" err="1">
                <a:latin typeface="Verdana" pitchFamily="34" charset="0"/>
              </a:rPr>
              <a:t>policij</a:t>
            </a:r>
            <a:r>
              <a:rPr lang="sr-Latn-CS" sz="3100" dirty="0">
                <a:latin typeface="Verdana" pitchFamily="34" charset="0"/>
              </a:rPr>
              <a:t>e i sl.</a:t>
            </a:r>
            <a:r>
              <a:rPr lang="en-US" sz="3100" dirty="0">
                <a:latin typeface="Verdana" pitchFamily="34" charset="0"/>
              </a:rPr>
              <a:t> </a:t>
            </a:r>
            <a:r>
              <a:rPr lang="en-US" sz="3100" dirty="0" err="1">
                <a:latin typeface="Verdana" pitchFamily="34" charset="0"/>
              </a:rPr>
              <a:t>ali</a:t>
            </a:r>
            <a:r>
              <a:rPr lang="en-US" sz="3100" dirty="0">
                <a:latin typeface="Verdana" pitchFamily="34" charset="0"/>
              </a:rPr>
              <a:t> </a:t>
            </a:r>
            <a:r>
              <a:rPr lang="en-US" sz="3100" dirty="0" err="1">
                <a:latin typeface="Verdana" pitchFamily="34" charset="0"/>
              </a:rPr>
              <a:t>i</a:t>
            </a:r>
            <a:r>
              <a:rPr lang="sr-Latn-CS" sz="3100" dirty="0">
                <a:latin typeface="Verdana" pitchFamily="34" charset="0"/>
              </a:rPr>
              <a:t>h mogu imati i</a:t>
            </a:r>
            <a:r>
              <a:rPr lang="en-US" sz="3100" dirty="0">
                <a:latin typeface="Verdana" pitchFamily="34" charset="0"/>
              </a:rPr>
              <a:t> </a:t>
            </a:r>
            <a:r>
              <a:rPr lang="en-US" sz="3100" dirty="0" err="1">
                <a:latin typeface="Verdana" pitchFamily="34" charset="0"/>
              </a:rPr>
              <a:t>tržni</a:t>
            </a:r>
            <a:r>
              <a:rPr lang="en-US" sz="3100" dirty="0">
                <a:latin typeface="Verdana" pitchFamily="34" charset="0"/>
              </a:rPr>
              <a:t> </a:t>
            </a:r>
            <a:r>
              <a:rPr lang="en-US" sz="3100" dirty="0" err="1">
                <a:latin typeface="Verdana" pitchFamily="34" charset="0"/>
              </a:rPr>
              <a:t>centri</a:t>
            </a:r>
            <a:r>
              <a:rPr lang="en-US" sz="3100" dirty="0">
                <a:latin typeface="Verdana" pitchFamily="34" charset="0"/>
              </a:rPr>
              <a:t>, </a:t>
            </a:r>
            <a:r>
              <a:rPr lang="en-US" sz="3100" dirty="0" err="1">
                <a:latin typeface="Verdana" pitchFamily="34" charset="0"/>
              </a:rPr>
              <a:t>pozorišta</a:t>
            </a:r>
            <a:r>
              <a:rPr lang="en-US" sz="3100" dirty="0">
                <a:latin typeface="Verdana" pitchFamily="34" charset="0"/>
              </a:rPr>
              <a:t>, </a:t>
            </a:r>
            <a:r>
              <a:rPr lang="en-US" sz="3100" dirty="0" err="1">
                <a:latin typeface="Verdana" pitchFamily="34" charset="0"/>
              </a:rPr>
              <a:t>hoteli</a:t>
            </a:r>
            <a:r>
              <a:rPr lang="en-US" sz="3100" dirty="0">
                <a:latin typeface="Verdana" pitchFamily="34" charset="0"/>
              </a:rPr>
              <a:t>...)</a:t>
            </a:r>
            <a:r>
              <a:rPr lang="sr-Latn-CS" sz="3100" dirty="0">
                <a:latin typeface="Verdana" pitchFamily="34" charset="0"/>
              </a:rPr>
              <a:t>. N</a:t>
            </a:r>
            <a:r>
              <a:rPr lang="en-US" sz="3100" dirty="0" err="1">
                <a:latin typeface="Verdana" pitchFamily="34" charset="0"/>
              </a:rPr>
              <a:t>ajčešće</a:t>
            </a:r>
            <a:r>
              <a:rPr lang="en-US" sz="3100" dirty="0">
                <a:latin typeface="Verdana" pitchFamily="34" charset="0"/>
              </a:rPr>
              <a:t> </a:t>
            </a:r>
            <a:r>
              <a:rPr lang="en-US" sz="3100" dirty="0" err="1">
                <a:latin typeface="Verdana" pitchFamily="34" charset="0"/>
              </a:rPr>
              <a:t>su</a:t>
            </a:r>
            <a:r>
              <a:rPr lang="sr-Latn-CS" sz="3100" dirty="0">
                <a:latin typeface="Verdana" pitchFamily="34" charset="0"/>
              </a:rPr>
              <a:t> </a:t>
            </a:r>
            <a:r>
              <a:rPr lang="pl-PL" sz="3100" dirty="0">
                <a:latin typeface="Verdana" pitchFamily="34" charset="0"/>
              </a:rPr>
              <a:t>u sklopu objekata drugih namjena i sadržaja koji diktiraju posebne </a:t>
            </a:r>
            <a:r>
              <a:rPr lang="vi-VN" sz="3100" dirty="0">
                <a:latin typeface="Verdana" pitchFamily="34" charset="0"/>
              </a:rPr>
              <a:t>građevinsk</a:t>
            </a:r>
            <a:r>
              <a:rPr lang="sr-Latn-CS" sz="3100" dirty="0">
                <a:latin typeface="Verdana" pitchFamily="34" charset="0"/>
              </a:rPr>
              <a:t>e </a:t>
            </a:r>
            <a:r>
              <a:rPr lang="vi-VN" sz="3100" dirty="0">
                <a:latin typeface="Verdana" pitchFamily="34" charset="0"/>
              </a:rPr>
              <a:t>uslov</a:t>
            </a:r>
            <a:r>
              <a:rPr lang="sr-Latn-CS" sz="3100" dirty="0">
                <a:latin typeface="Verdana" pitchFamily="34" charset="0"/>
              </a:rPr>
              <a:t>e</a:t>
            </a:r>
            <a:r>
              <a:rPr lang="vi-VN" sz="3100" dirty="0">
                <a:latin typeface="Verdana" pitchFamily="34" charset="0"/>
              </a:rPr>
              <a:t> (ograničenja).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57200"/>
            <a:ext cx="8229600" cy="589836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sr-Latn-CS" sz="12800" b="1" dirty="0">
                <a:latin typeface="Verdana" pitchFamily="34" charset="0"/>
              </a:rPr>
              <a:t>2. </a:t>
            </a:r>
            <a:r>
              <a:rPr lang="en-US" sz="12800" b="1" u="sng" dirty="0" err="1">
                <a:latin typeface="Verdana" pitchFamily="34" charset="0"/>
              </a:rPr>
              <a:t>Prema</a:t>
            </a:r>
            <a:r>
              <a:rPr lang="en-US" sz="12800" b="1" u="sng" dirty="0">
                <a:latin typeface="Verdana" pitchFamily="34" charset="0"/>
              </a:rPr>
              <a:t> </a:t>
            </a:r>
            <a:r>
              <a:rPr lang="sr-Latn-CS" sz="12800" b="1" u="sng" dirty="0">
                <a:latin typeface="Verdana" pitchFamily="34" charset="0"/>
              </a:rPr>
              <a:t>nivou</a:t>
            </a:r>
            <a:r>
              <a:rPr lang="en-US" sz="12800" b="1" u="sng" dirty="0">
                <a:latin typeface="Verdana" pitchFamily="34" charset="0"/>
              </a:rPr>
              <a:t> </a:t>
            </a:r>
            <a:r>
              <a:rPr lang="en-US" sz="12800" b="1" u="sng" dirty="0" err="1">
                <a:latin typeface="Verdana" pitchFamily="34" charset="0"/>
              </a:rPr>
              <a:t>izgrad</a:t>
            </a:r>
            <a:r>
              <a:rPr lang="sr-Latn-CS" sz="12800" b="1" u="sng" dirty="0">
                <a:latin typeface="Verdana" pitchFamily="34" charset="0"/>
              </a:rPr>
              <a:t>n</a:t>
            </a:r>
            <a:r>
              <a:rPr lang="en-US" sz="12800" b="1" u="sng" dirty="0">
                <a:latin typeface="Verdana" pitchFamily="34" charset="0"/>
              </a:rPr>
              <a:t>je</a:t>
            </a:r>
            <a:r>
              <a:rPr lang="en-US" sz="12800" b="1" dirty="0">
                <a:latin typeface="Verdana" pitchFamily="34" charset="0"/>
              </a:rPr>
              <a:t>:</a:t>
            </a:r>
            <a:endParaRPr lang="sr-Latn-CS" sz="12800" b="1" dirty="0">
              <a:latin typeface="Verdana" pitchFamily="34" charset="0"/>
            </a:endParaRPr>
          </a:p>
          <a:p>
            <a:endParaRPr lang="en-US" b="1" dirty="0">
              <a:latin typeface="Verdana" pitchFamily="34" charset="0"/>
            </a:endParaRPr>
          </a:p>
          <a:p>
            <a:pPr algn="just">
              <a:buNone/>
            </a:pPr>
            <a:endParaRPr lang="sr-Latn-CS" sz="12000" b="1" i="1" dirty="0">
              <a:latin typeface="Verdana" pitchFamily="34" charset="0"/>
            </a:endParaRPr>
          </a:p>
          <a:p>
            <a:pPr algn="just">
              <a:buNone/>
            </a:pPr>
            <a:r>
              <a:rPr lang="vi-VN" sz="12000" b="1" i="1" dirty="0">
                <a:latin typeface="Verdana" pitchFamily="34" charset="0"/>
              </a:rPr>
              <a:t>U nivou</a:t>
            </a:r>
            <a:r>
              <a:rPr lang="sr-Latn-CS" sz="12000" b="1" i="1" dirty="0">
                <a:latin typeface="Verdana" pitchFamily="34" charset="0"/>
              </a:rPr>
              <a:t> </a:t>
            </a:r>
          </a:p>
          <a:p>
            <a:pPr algn="just">
              <a:buNone/>
            </a:pPr>
            <a:r>
              <a:rPr lang="sr-Latn-CS" sz="9600" b="1" dirty="0">
                <a:latin typeface="Verdana" pitchFamily="34" charset="0"/>
              </a:rPr>
              <a:t>-  </a:t>
            </a:r>
            <a:r>
              <a:rPr lang="vi-VN" sz="10400" dirty="0">
                <a:latin typeface="Verdana" pitchFamily="34" charset="0"/>
              </a:rPr>
              <a:t>u sklopu nekog preduzeća, </a:t>
            </a:r>
            <a:r>
              <a:rPr lang="sr-Latn-CS" sz="10400" dirty="0">
                <a:latin typeface="Verdana" pitchFamily="34" charset="0"/>
              </a:rPr>
              <a:t>objekta</a:t>
            </a:r>
            <a:r>
              <a:rPr lang="vi-VN" sz="10400" dirty="0">
                <a:latin typeface="Verdana" pitchFamily="34" charset="0"/>
              </a:rPr>
              <a:t> i sl.; </a:t>
            </a:r>
            <a:endParaRPr lang="sr-Latn-CS" sz="10400" dirty="0">
              <a:latin typeface="Verdana" pitchFamily="34" charset="0"/>
            </a:endParaRPr>
          </a:p>
          <a:p>
            <a:pPr algn="just">
              <a:buFontTx/>
              <a:buChar char="-"/>
            </a:pPr>
            <a:r>
              <a:rPr lang="vi-VN" sz="10400" dirty="0">
                <a:latin typeface="Verdana" pitchFamily="34" charset="0"/>
              </a:rPr>
              <a:t>mali</a:t>
            </a:r>
            <a:r>
              <a:rPr lang="sr-Latn-CS" sz="10400" dirty="0">
                <a:latin typeface="Verdana" pitchFamily="34" charset="0"/>
              </a:rPr>
              <a:t> </a:t>
            </a:r>
            <a:r>
              <a:rPr lang="en-US" sz="10400" dirty="0" err="1">
                <a:latin typeface="Verdana" pitchFamily="34" charset="0"/>
              </a:rPr>
              <a:t>kapacitet</a:t>
            </a:r>
            <a:r>
              <a:rPr lang="en-US" sz="10400" dirty="0">
                <a:latin typeface="Verdana" pitchFamily="34" charset="0"/>
              </a:rPr>
              <a:t>; </a:t>
            </a:r>
            <a:endParaRPr lang="sr-Latn-CS" sz="10400" dirty="0">
              <a:latin typeface="Verdana" pitchFamily="34" charset="0"/>
            </a:endParaRPr>
          </a:p>
          <a:p>
            <a:pPr algn="just">
              <a:buFontTx/>
              <a:buChar char="-"/>
            </a:pPr>
            <a:r>
              <a:rPr lang="en-US" sz="10400" dirty="0" err="1">
                <a:latin typeface="Verdana" pitchFamily="34" charset="0"/>
              </a:rPr>
              <a:t>neracionalno</a:t>
            </a:r>
            <a:r>
              <a:rPr lang="en-US" sz="10400" dirty="0">
                <a:latin typeface="Verdana" pitchFamily="34" charset="0"/>
              </a:rPr>
              <a:t> </a:t>
            </a:r>
            <a:r>
              <a:rPr lang="en-US" sz="10400" dirty="0" err="1">
                <a:latin typeface="Verdana" pitchFamily="34" charset="0"/>
              </a:rPr>
              <a:t>korišćenje</a:t>
            </a:r>
            <a:r>
              <a:rPr lang="en-US" sz="10400" dirty="0">
                <a:latin typeface="Verdana" pitchFamily="34" charset="0"/>
              </a:rPr>
              <a:t> </a:t>
            </a:r>
            <a:r>
              <a:rPr lang="en-US" sz="10400" dirty="0" err="1">
                <a:latin typeface="Verdana" pitchFamily="34" charset="0"/>
              </a:rPr>
              <a:t>prostora</a:t>
            </a:r>
            <a:r>
              <a:rPr lang="en-US" sz="10400" dirty="0">
                <a:latin typeface="Verdana" pitchFamily="34" charset="0"/>
              </a:rPr>
              <a:t> </a:t>
            </a:r>
            <a:r>
              <a:rPr lang="en-US" sz="10400" dirty="0" err="1">
                <a:latin typeface="Verdana" pitchFamily="34" charset="0"/>
              </a:rPr>
              <a:t>jer</a:t>
            </a:r>
            <a:r>
              <a:rPr lang="en-US" sz="10400" dirty="0">
                <a:latin typeface="Verdana" pitchFamily="34" charset="0"/>
              </a:rPr>
              <a:t> </a:t>
            </a:r>
            <a:r>
              <a:rPr lang="en-US" sz="10400" dirty="0" err="1">
                <a:latin typeface="Verdana" pitchFamily="34" charset="0"/>
              </a:rPr>
              <a:t>osnovna</a:t>
            </a:r>
            <a:r>
              <a:rPr lang="en-US" sz="10400" dirty="0">
                <a:latin typeface="Verdana" pitchFamily="34" charset="0"/>
              </a:rPr>
              <a:t> </a:t>
            </a:r>
            <a:r>
              <a:rPr lang="en-US" sz="10400" dirty="0" err="1">
                <a:latin typeface="Verdana" pitchFamily="34" charset="0"/>
              </a:rPr>
              <a:t>svrha</a:t>
            </a:r>
            <a:r>
              <a:rPr lang="sr-Latn-CS" sz="10400" dirty="0">
                <a:latin typeface="Verdana" pitchFamily="34" charset="0"/>
              </a:rPr>
              <a:t> </a:t>
            </a:r>
            <a:r>
              <a:rPr lang="en-US" sz="10400" dirty="0" err="1">
                <a:latin typeface="Verdana" pitchFamily="34" charset="0"/>
              </a:rPr>
              <a:t>objekta</a:t>
            </a:r>
            <a:r>
              <a:rPr lang="en-US" sz="10400" dirty="0">
                <a:latin typeface="Verdana" pitchFamily="34" charset="0"/>
              </a:rPr>
              <a:t> </a:t>
            </a:r>
            <a:r>
              <a:rPr lang="en-US" sz="10400" dirty="0" err="1">
                <a:latin typeface="Verdana" pitchFamily="34" charset="0"/>
              </a:rPr>
              <a:t>nije</a:t>
            </a:r>
            <a:r>
              <a:rPr lang="en-US" sz="10400" dirty="0">
                <a:latin typeface="Verdana" pitchFamily="34" charset="0"/>
              </a:rPr>
              <a:t> </a:t>
            </a:r>
            <a:r>
              <a:rPr lang="en-US" sz="10400" dirty="0" err="1">
                <a:latin typeface="Verdana" pitchFamily="34" charset="0"/>
              </a:rPr>
              <a:t>parkiranje</a:t>
            </a:r>
            <a:r>
              <a:rPr lang="sr-Latn-CS" sz="9600" dirty="0">
                <a:latin typeface="Verdana" pitchFamily="34" charset="0"/>
              </a:rPr>
              <a:t>,</a:t>
            </a:r>
            <a:endParaRPr lang="en-US" sz="9600" dirty="0">
              <a:latin typeface="Verdana" pitchFamily="34" charset="0"/>
            </a:endParaRPr>
          </a:p>
          <a:p>
            <a:pPr algn="just">
              <a:buNone/>
            </a:pPr>
            <a:r>
              <a:rPr lang="en-US" sz="12000" b="1" i="1" dirty="0" err="1">
                <a:latin typeface="Verdana" pitchFamily="34" charset="0"/>
              </a:rPr>
              <a:t>Nadzemne</a:t>
            </a:r>
            <a:r>
              <a:rPr lang="en-US" sz="9600" b="1" dirty="0">
                <a:latin typeface="Verdana" pitchFamily="34" charset="0"/>
              </a:rPr>
              <a:t> </a:t>
            </a:r>
            <a:endParaRPr lang="sr-Latn-CS" sz="9600" b="1" dirty="0">
              <a:latin typeface="Verdana" pitchFamily="34" charset="0"/>
            </a:endParaRPr>
          </a:p>
          <a:p>
            <a:pPr algn="just">
              <a:buFontTx/>
              <a:buChar char="-"/>
            </a:pPr>
            <a:r>
              <a:rPr lang="en-US" sz="10400" dirty="0" err="1">
                <a:latin typeface="Verdana" pitchFamily="34" charset="0"/>
              </a:rPr>
              <a:t>najčešć</a:t>
            </a:r>
            <a:r>
              <a:rPr lang="sr-Latn-CS" sz="10400" dirty="0">
                <a:latin typeface="Verdana" pitchFamily="34" charset="0"/>
              </a:rPr>
              <a:t>e</a:t>
            </a:r>
            <a:r>
              <a:rPr lang="en-US" sz="10400" dirty="0">
                <a:latin typeface="Verdana" pitchFamily="34" charset="0"/>
              </a:rPr>
              <a:t> </a:t>
            </a:r>
            <a:r>
              <a:rPr lang="en-US" sz="10400" dirty="0" err="1">
                <a:latin typeface="Verdana" pitchFamily="34" charset="0"/>
              </a:rPr>
              <a:t>i</a:t>
            </a:r>
            <a:r>
              <a:rPr lang="en-US" sz="10400" dirty="0">
                <a:latin typeface="Verdana" pitchFamily="34" charset="0"/>
              </a:rPr>
              <a:t> </a:t>
            </a:r>
            <a:r>
              <a:rPr lang="en-US" sz="10400" dirty="0" err="1">
                <a:latin typeface="Verdana" pitchFamily="34" charset="0"/>
              </a:rPr>
              <a:t>najjeftinij</a:t>
            </a:r>
            <a:r>
              <a:rPr lang="sr-Latn-CS" sz="10400" dirty="0">
                <a:latin typeface="Verdana" pitchFamily="34" charset="0"/>
              </a:rPr>
              <a:t>e</a:t>
            </a:r>
            <a:r>
              <a:rPr lang="en-US" sz="10400" dirty="0">
                <a:latin typeface="Verdana" pitchFamily="34" charset="0"/>
              </a:rPr>
              <a:t>; </a:t>
            </a:r>
            <a:endParaRPr lang="sr-Latn-CS" sz="10400" dirty="0">
              <a:latin typeface="Verdana" pitchFamily="34" charset="0"/>
            </a:endParaRPr>
          </a:p>
          <a:p>
            <a:pPr algn="just">
              <a:buFontTx/>
              <a:buChar char="-"/>
            </a:pPr>
            <a:r>
              <a:rPr lang="en-US" sz="10400" dirty="0" err="1">
                <a:latin typeface="Verdana" pitchFamily="34" charset="0"/>
              </a:rPr>
              <a:t>nema</a:t>
            </a:r>
            <a:r>
              <a:rPr lang="en-US" sz="10400" dirty="0">
                <a:latin typeface="Verdana" pitchFamily="34" charset="0"/>
              </a:rPr>
              <a:t> </a:t>
            </a:r>
            <a:r>
              <a:rPr lang="en-US" sz="10400" dirty="0" err="1">
                <a:latin typeface="Verdana" pitchFamily="34" charset="0"/>
              </a:rPr>
              <a:t>tehničkih</a:t>
            </a:r>
            <a:r>
              <a:rPr lang="en-US" sz="10400" dirty="0">
                <a:latin typeface="Verdana" pitchFamily="34" charset="0"/>
              </a:rPr>
              <a:t> </a:t>
            </a:r>
            <a:r>
              <a:rPr lang="en-US" sz="10400" dirty="0" err="1">
                <a:latin typeface="Verdana" pitchFamily="34" charset="0"/>
              </a:rPr>
              <a:t>ograničenja</a:t>
            </a:r>
            <a:r>
              <a:rPr lang="sr-Latn-CS" sz="10400" dirty="0">
                <a:latin typeface="Verdana" pitchFamily="34" charset="0"/>
              </a:rPr>
              <a:t>,</a:t>
            </a:r>
            <a:endParaRPr lang="en-US" sz="10400" dirty="0">
              <a:latin typeface="Verdana" pitchFamily="34" charset="0"/>
            </a:endParaRPr>
          </a:p>
          <a:p>
            <a:pPr algn="just">
              <a:buNone/>
            </a:pPr>
            <a:r>
              <a:rPr lang="pl-PL" sz="12000" b="1" i="1" dirty="0">
                <a:latin typeface="Verdana" pitchFamily="34" charset="0"/>
              </a:rPr>
              <a:t>Podzemne</a:t>
            </a:r>
            <a:r>
              <a:rPr lang="pl-PL" sz="9600" b="1" dirty="0">
                <a:latin typeface="Verdana" pitchFamily="34" charset="0"/>
              </a:rPr>
              <a:t> </a:t>
            </a:r>
          </a:p>
          <a:p>
            <a:pPr algn="just">
              <a:buFontTx/>
              <a:buChar char="-"/>
            </a:pPr>
            <a:r>
              <a:rPr lang="pl-PL" sz="10400" dirty="0">
                <a:latin typeface="Verdana" pitchFamily="34" charset="0"/>
              </a:rPr>
              <a:t>problemi sa podzemnim vodama, vodovodom i </a:t>
            </a:r>
            <a:r>
              <a:rPr lang="en-US" sz="10400" dirty="0" err="1">
                <a:latin typeface="Verdana" pitchFamily="34" charset="0"/>
              </a:rPr>
              <a:t>kanalizacijom</a:t>
            </a:r>
            <a:r>
              <a:rPr lang="en-US" sz="10400" dirty="0">
                <a:latin typeface="Verdana" pitchFamily="34" charset="0"/>
              </a:rPr>
              <a:t>; </a:t>
            </a:r>
            <a:endParaRPr lang="sr-Latn-CS" sz="10400" dirty="0">
              <a:latin typeface="Verdana" pitchFamily="34" charset="0"/>
            </a:endParaRPr>
          </a:p>
          <a:p>
            <a:pPr algn="just">
              <a:buFontTx/>
              <a:buChar char="-"/>
            </a:pPr>
            <a:r>
              <a:rPr lang="sr-Latn-CS" sz="10400" dirty="0" err="1">
                <a:latin typeface="Verdana" pitchFamily="34" charset="0"/>
              </a:rPr>
              <a:t>o</a:t>
            </a:r>
            <a:r>
              <a:rPr lang="en-US" sz="10400" dirty="0" err="1">
                <a:latin typeface="Verdana" pitchFamily="34" charset="0"/>
              </a:rPr>
              <a:t>bavezna</a:t>
            </a:r>
            <a:r>
              <a:rPr lang="sr-Latn-CS" sz="10400" dirty="0">
                <a:latin typeface="Verdana" pitchFamily="34" charset="0"/>
              </a:rPr>
              <a:t> </a:t>
            </a:r>
            <a:r>
              <a:rPr lang="en-US" sz="10400" dirty="0" err="1">
                <a:latin typeface="Verdana" pitchFamily="34" charset="0"/>
              </a:rPr>
              <a:t>prinudna</a:t>
            </a:r>
            <a:r>
              <a:rPr lang="en-US" sz="10400" dirty="0">
                <a:latin typeface="Verdana" pitchFamily="34" charset="0"/>
              </a:rPr>
              <a:t> </a:t>
            </a:r>
            <a:r>
              <a:rPr lang="en-US" sz="10400" dirty="0" err="1">
                <a:latin typeface="Verdana" pitchFamily="34" charset="0"/>
              </a:rPr>
              <a:t>ventilacija</a:t>
            </a:r>
            <a:r>
              <a:rPr lang="en-US" sz="10400" dirty="0">
                <a:latin typeface="Verdana" pitchFamily="34" charset="0"/>
              </a:rPr>
              <a:t> </a:t>
            </a:r>
            <a:r>
              <a:rPr lang="en-US" sz="10400" dirty="0" err="1">
                <a:latin typeface="Verdana" pitchFamily="34" charset="0"/>
              </a:rPr>
              <a:t>i</a:t>
            </a:r>
            <a:r>
              <a:rPr lang="en-US" sz="10400" dirty="0">
                <a:latin typeface="Verdana" pitchFamily="34" charset="0"/>
              </a:rPr>
              <a:t> </a:t>
            </a:r>
            <a:r>
              <a:rPr lang="en-US" sz="10400" dirty="0" err="1">
                <a:latin typeface="Verdana" pitchFamily="34" charset="0"/>
              </a:rPr>
              <a:t>osv</a:t>
            </a:r>
            <a:r>
              <a:rPr lang="sr-Latn-CS" sz="10400" dirty="0">
                <a:latin typeface="Verdana" pitchFamily="34" charset="0"/>
              </a:rPr>
              <a:t>j</a:t>
            </a:r>
            <a:r>
              <a:rPr lang="en-US" sz="10400" dirty="0" err="1">
                <a:latin typeface="Verdana" pitchFamily="34" charset="0"/>
              </a:rPr>
              <a:t>etl</a:t>
            </a:r>
            <a:r>
              <a:rPr lang="sr-Latn-CS" sz="10400" dirty="0">
                <a:latin typeface="Verdana" pitchFamily="34" charset="0"/>
              </a:rPr>
              <a:t>j</a:t>
            </a:r>
            <a:r>
              <a:rPr lang="en-US" sz="10400" dirty="0" err="1">
                <a:latin typeface="Verdana" pitchFamily="34" charset="0"/>
              </a:rPr>
              <a:t>enje</a:t>
            </a:r>
            <a:r>
              <a:rPr lang="sr-Latn-CS" sz="10400" dirty="0">
                <a:latin typeface="Verdana" pitchFamily="34" charset="0"/>
              </a:rPr>
              <a:t> </a:t>
            </a:r>
            <a:r>
              <a:rPr lang="en-US" sz="10400" dirty="0">
                <a:latin typeface="Verdana" pitchFamily="34" charset="0"/>
              </a:rPr>
              <a:t>(</a:t>
            </a:r>
            <a:r>
              <a:rPr lang="en-US" sz="10400" dirty="0" err="1">
                <a:latin typeface="Verdana" pitchFamily="34" charset="0"/>
              </a:rPr>
              <a:t>oko</a:t>
            </a:r>
            <a:r>
              <a:rPr lang="sr-Latn-CS" sz="10400" dirty="0">
                <a:latin typeface="Verdana" pitchFamily="34" charset="0"/>
              </a:rPr>
              <a:t> </a:t>
            </a:r>
            <a:r>
              <a:rPr lang="pl-PL" sz="10400" dirty="0">
                <a:latin typeface="Verdana" pitchFamily="34" charset="0"/>
              </a:rPr>
              <a:t>3 puta skuplje od nadzemnih).</a:t>
            </a:r>
            <a:endParaRPr lang="en-US" sz="10400" dirty="0">
              <a:latin typeface="Verdana" pitchFamily="34" charset="0"/>
            </a:endParaRPr>
          </a:p>
        </p:txBody>
      </p:sp>
    </p:spTree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458200" cy="61269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r-Latn-CS" sz="3200" b="1" dirty="0">
                <a:latin typeface="Verdana" pitchFamily="34" charset="0"/>
              </a:rPr>
              <a:t>3. </a:t>
            </a:r>
            <a:r>
              <a:rPr lang="en-US" sz="3200" b="1" u="sng" dirty="0" err="1">
                <a:latin typeface="Verdana" pitchFamily="34" charset="0"/>
              </a:rPr>
              <a:t>Prema</a:t>
            </a:r>
            <a:r>
              <a:rPr lang="en-US" sz="3200" b="1" u="sng" dirty="0">
                <a:latin typeface="Verdana" pitchFamily="34" charset="0"/>
              </a:rPr>
              <a:t> </a:t>
            </a:r>
            <a:r>
              <a:rPr lang="sr-Latn-CS" sz="3200" b="1" u="sng" dirty="0">
                <a:latin typeface="Verdana" pitchFamily="34" charset="0"/>
              </a:rPr>
              <a:t>tipu usluge pri </a:t>
            </a:r>
            <a:r>
              <a:rPr lang="en-US" sz="3200" b="1" u="sng" dirty="0" err="1">
                <a:latin typeface="Verdana" pitchFamily="34" charset="0"/>
              </a:rPr>
              <a:t>parkiranj</a:t>
            </a:r>
            <a:r>
              <a:rPr lang="sr-Latn-CS" sz="3200" b="1" u="sng" dirty="0">
                <a:latin typeface="Verdana" pitchFamily="34" charset="0"/>
              </a:rPr>
              <a:t>u</a:t>
            </a:r>
            <a:r>
              <a:rPr lang="en-US" sz="3200" b="1" dirty="0">
                <a:latin typeface="Verdana" pitchFamily="34" charset="0"/>
              </a:rPr>
              <a:t>:</a:t>
            </a:r>
          </a:p>
          <a:p>
            <a:pPr>
              <a:buNone/>
            </a:pPr>
            <a:endParaRPr lang="sr-Latn-CS" sz="2800" b="1" i="1" dirty="0">
              <a:latin typeface="Verdana" pitchFamily="34" charset="0"/>
            </a:endParaRPr>
          </a:p>
          <a:p>
            <a:pPr>
              <a:buNone/>
            </a:pPr>
            <a:r>
              <a:rPr lang="sr-Latn-CS" sz="2800" b="1" i="1" dirty="0">
                <a:latin typeface="Verdana" pitchFamily="34" charset="0"/>
              </a:rPr>
              <a:t>P</a:t>
            </a:r>
            <a:r>
              <a:rPr lang="en-US" sz="2800" b="1" i="1" dirty="0" err="1">
                <a:latin typeface="Verdana" pitchFamily="34" charset="0"/>
              </a:rPr>
              <a:t>arkiranje</a:t>
            </a:r>
            <a:r>
              <a:rPr lang="en-US" sz="2800" b="1" i="1" dirty="0">
                <a:latin typeface="Verdana" pitchFamily="34" charset="0"/>
              </a:rPr>
              <a:t> </a:t>
            </a:r>
            <a:r>
              <a:rPr lang="en-US" sz="2800" b="1" i="1" dirty="0" err="1">
                <a:latin typeface="Verdana" pitchFamily="34" charset="0"/>
              </a:rPr>
              <a:t>uz</a:t>
            </a:r>
            <a:r>
              <a:rPr lang="en-US" sz="2800" b="1" i="1" dirty="0">
                <a:latin typeface="Verdana" pitchFamily="34" charset="0"/>
              </a:rPr>
              <a:t> </a:t>
            </a:r>
            <a:r>
              <a:rPr lang="en-US" sz="2800" b="1" i="1" dirty="0" err="1">
                <a:latin typeface="Verdana" pitchFamily="34" charset="0"/>
              </a:rPr>
              <a:t>pomoć</a:t>
            </a:r>
            <a:r>
              <a:rPr lang="en-US" sz="2800" b="1" i="1" dirty="0">
                <a:latin typeface="Verdana" pitchFamily="34" charset="0"/>
              </a:rPr>
              <a:t> </a:t>
            </a:r>
            <a:r>
              <a:rPr lang="en-US" sz="2800" b="1" i="1" dirty="0" err="1">
                <a:latin typeface="Verdana" pitchFamily="34" charset="0"/>
              </a:rPr>
              <a:t>osoblja</a:t>
            </a:r>
            <a:r>
              <a:rPr lang="en-US" sz="2800" b="1" i="1" dirty="0">
                <a:latin typeface="Verdana" pitchFamily="34" charset="0"/>
              </a:rPr>
              <a:t> </a:t>
            </a:r>
            <a:endParaRPr lang="sr-Latn-CS" sz="2800" b="1" i="1" dirty="0">
              <a:latin typeface="Verdana" pitchFamily="34" charset="0"/>
            </a:endParaRPr>
          </a:p>
          <a:p>
            <a:pPr>
              <a:buNone/>
            </a:pPr>
            <a:r>
              <a:rPr lang="en-US" sz="2000" b="1" dirty="0">
                <a:latin typeface="Verdana" pitchFamily="34" charset="0"/>
              </a:rPr>
              <a:t>–  </a:t>
            </a:r>
            <a:r>
              <a:rPr lang="en-US" sz="2600" dirty="0" err="1">
                <a:latin typeface="Verdana" pitchFamily="34" charset="0"/>
              </a:rPr>
              <a:t>osoblje</a:t>
            </a:r>
            <a:r>
              <a:rPr lang="en-US" sz="2600" dirty="0">
                <a:latin typeface="Verdana" pitchFamily="34" charset="0"/>
              </a:rPr>
              <a:t> </a:t>
            </a:r>
            <a:r>
              <a:rPr lang="en-US" sz="2600" dirty="0" err="1">
                <a:latin typeface="Verdana" pitchFamily="34" charset="0"/>
              </a:rPr>
              <a:t>doveze</a:t>
            </a:r>
            <a:r>
              <a:rPr lang="en-US" sz="2600" dirty="0">
                <a:latin typeface="Verdana" pitchFamily="34" charset="0"/>
              </a:rPr>
              <a:t> </a:t>
            </a:r>
            <a:r>
              <a:rPr lang="en-US" sz="2600" dirty="0" err="1">
                <a:latin typeface="Verdana" pitchFamily="34" charset="0"/>
              </a:rPr>
              <a:t>i</a:t>
            </a:r>
            <a:r>
              <a:rPr lang="en-US" sz="2600" dirty="0">
                <a:latin typeface="Verdana" pitchFamily="34" charset="0"/>
              </a:rPr>
              <a:t> </a:t>
            </a:r>
            <a:r>
              <a:rPr lang="en-US" sz="2600" dirty="0" err="1">
                <a:latin typeface="Verdana" pitchFamily="34" charset="0"/>
              </a:rPr>
              <a:t>odveze</a:t>
            </a:r>
            <a:r>
              <a:rPr lang="sr-Latn-CS" sz="2600" dirty="0">
                <a:latin typeface="Verdana" pitchFamily="34" charset="0"/>
              </a:rPr>
              <a:t> </a:t>
            </a:r>
            <a:r>
              <a:rPr lang="en-US" sz="2600" dirty="0" err="1">
                <a:latin typeface="Verdana" pitchFamily="34" charset="0"/>
              </a:rPr>
              <a:t>vozilo</a:t>
            </a:r>
            <a:r>
              <a:rPr lang="en-US" sz="2600" dirty="0">
                <a:latin typeface="Verdana" pitchFamily="34" charset="0"/>
              </a:rPr>
              <a:t> </a:t>
            </a:r>
            <a:r>
              <a:rPr lang="en-US" sz="2600" dirty="0" err="1">
                <a:latin typeface="Verdana" pitchFamily="34" charset="0"/>
              </a:rPr>
              <a:t>na</a:t>
            </a:r>
            <a:r>
              <a:rPr lang="en-US" sz="2600" dirty="0">
                <a:latin typeface="Verdana" pitchFamily="34" charset="0"/>
              </a:rPr>
              <a:t> parking m</a:t>
            </a:r>
            <a:r>
              <a:rPr lang="sr-Latn-CS" sz="2600" dirty="0">
                <a:latin typeface="Verdana" pitchFamily="34" charset="0"/>
              </a:rPr>
              <a:t>j</a:t>
            </a:r>
            <a:r>
              <a:rPr lang="en-US" sz="2600" dirty="0" err="1">
                <a:latin typeface="Verdana" pitchFamily="34" charset="0"/>
              </a:rPr>
              <a:t>esto</a:t>
            </a:r>
            <a:r>
              <a:rPr lang="sr-Latn-CS" sz="2600" dirty="0">
                <a:latin typeface="Verdana" pitchFamily="34" charset="0"/>
              </a:rPr>
              <a:t>;</a:t>
            </a:r>
          </a:p>
          <a:p>
            <a:pPr>
              <a:buNone/>
            </a:pPr>
            <a:r>
              <a:rPr lang="nn-NO" sz="2600" dirty="0">
                <a:latin typeface="Verdana" pitchFamily="34" charset="0"/>
              </a:rPr>
              <a:t>– pun komfor korisnicima parking garaže;</a:t>
            </a:r>
          </a:p>
          <a:p>
            <a:pPr>
              <a:buNone/>
            </a:pPr>
            <a:r>
              <a:rPr lang="sv-SE" sz="2600" dirty="0">
                <a:latin typeface="Verdana" pitchFamily="34" charset="0"/>
              </a:rPr>
              <a:t>– parking m</a:t>
            </a:r>
            <a:r>
              <a:rPr lang="sr-Latn-CS" sz="2600" dirty="0">
                <a:latin typeface="Verdana" pitchFamily="34" charset="0"/>
              </a:rPr>
              <a:t>j</a:t>
            </a:r>
            <a:r>
              <a:rPr lang="sv-SE" sz="2600" dirty="0">
                <a:latin typeface="Verdana" pitchFamily="34" charset="0"/>
              </a:rPr>
              <a:t>esta i širina prolaza mogu biti manjih dimenzija;</a:t>
            </a:r>
          </a:p>
          <a:p>
            <a:pPr>
              <a:buNone/>
            </a:pPr>
            <a:r>
              <a:rPr lang="en-US" sz="2600" dirty="0">
                <a:latin typeface="Verdana" pitchFamily="34" charset="0"/>
              </a:rPr>
              <a:t>– </a:t>
            </a:r>
            <a:r>
              <a:rPr lang="en-US" sz="2600" dirty="0" err="1">
                <a:latin typeface="Verdana" pitchFamily="34" charset="0"/>
              </a:rPr>
              <a:t>česte</a:t>
            </a:r>
            <a:r>
              <a:rPr lang="en-US" sz="2600" dirty="0">
                <a:latin typeface="Verdana" pitchFamily="34" charset="0"/>
              </a:rPr>
              <a:t> </a:t>
            </a:r>
            <a:r>
              <a:rPr lang="en-US" sz="2600" dirty="0" err="1">
                <a:latin typeface="Verdana" pitchFamily="34" charset="0"/>
              </a:rPr>
              <a:t>su</a:t>
            </a:r>
            <a:r>
              <a:rPr lang="en-US" sz="2600" dirty="0">
                <a:latin typeface="Verdana" pitchFamily="34" charset="0"/>
              </a:rPr>
              <a:t> </a:t>
            </a:r>
            <a:r>
              <a:rPr lang="en-US" sz="2600" dirty="0" err="1">
                <a:latin typeface="Verdana" pitchFamily="34" charset="0"/>
              </a:rPr>
              <a:t>gužve</a:t>
            </a:r>
            <a:r>
              <a:rPr lang="en-US" sz="2600" dirty="0">
                <a:latin typeface="Verdana" pitchFamily="34" charset="0"/>
              </a:rPr>
              <a:t> </a:t>
            </a:r>
            <a:r>
              <a:rPr lang="en-US" sz="2600" dirty="0" err="1">
                <a:latin typeface="Verdana" pitchFamily="34" charset="0"/>
              </a:rPr>
              <a:t>na</a:t>
            </a:r>
            <a:r>
              <a:rPr lang="en-US" sz="2600" dirty="0">
                <a:latin typeface="Verdana" pitchFamily="34" charset="0"/>
              </a:rPr>
              <a:t> </a:t>
            </a:r>
            <a:r>
              <a:rPr lang="en-US" sz="2600" dirty="0" err="1">
                <a:latin typeface="Verdana" pitchFamily="34" charset="0"/>
              </a:rPr>
              <a:t>ulazu</a:t>
            </a:r>
            <a:r>
              <a:rPr lang="en-US" sz="2600" dirty="0">
                <a:latin typeface="Verdana" pitchFamily="34" charset="0"/>
              </a:rPr>
              <a:t> </a:t>
            </a:r>
            <a:r>
              <a:rPr lang="en-US" sz="2600" dirty="0" err="1">
                <a:latin typeface="Verdana" pitchFamily="34" charset="0"/>
              </a:rPr>
              <a:t>i</a:t>
            </a:r>
            <a:r>
              <a:rPr lang="en-US" sz="2600" dirty="0">
                <a:latin typeface="Verdana" pitchFamily="34" charset="0"/>
              </a:rPr>
              <a:t> </a:t>
            </a:r>
            <a:r>
              <a:rPr lang="en-US" sz="2600" dirty="0" err="1">
                <a:latin typeface="Verdana" pitchFamily="34" charset="0"/>
              </a:rPr>
              <a:t>izlazu</a:t>
            </a:r>
            <a:r>
              <a:rPr lang="en-US" sz="2600" dirty="0">
                <a:latin typeface="Verdana" pitchFamily="34" charset="0"/>
              </a:rPr>
              <a:t> </a:t>
            </a:r>
            <a:r>
              <a:rPr lang="en-US" sz="2600" dirty="0" err="1">
                <a:latin typeface="Verdana" pitchFamily="34" charset="0"/>
              </a:rPr>
              <a:t>zbog</a:t>
            </a:r>
            <a:r>
              <a:rPr lang="en-US" sz="2600" dirty="0">
                <a:latin typeface="Verdana" pitchFamily="34" charset="0"/>
              </a:rPr>
              <a:t> </a:t>
            </a:r>
            <a:r>
              <a:rPr lang="en-US" sz="2600" dirty="0" err="1">
                <a:latin typeface="Verdana" pitchFamily="34" charset="0"/>
              </a:rPr>
              <a:t>čega</a:t>
            </a:r>
            <a:r>
              <a:rPr lang="en-US" sz="2600" dirty="0">
                <a:latin typeface="Verdana" pitchFamily="34" charset="0"/>
              </a:rPr>
              <a:t> </a:t>
            </a:r>
            <a:r>
              <a:rPr lang="en-US" sz="2600" dirty="0" err="1">
                <a:latin typeface="Verdana" pitchFamily="34" charset="0"/>
              </a:rPr>
              <a:t>nastaje</a:t>
            </a:r>
            <a:r>
              <a:rPr lang="en-US" sz="2600" dirty="0">
                <a:latin typeface="Verdana" pitchFamily="34" charset="0"/>
              </a:rPr>
              <a:t> </a:t>
            </a:r>
            <a:r>
              <a:rPr lang="en-US" sz="2600" dirty="0" err="1">
                <a:latin typeface="Verdana" pitchFamily="34" charset="0"/>
              </a:rPr>
              <a:t>čekanje</a:t>
            </a:r>
            <a:r>
              <a:rPr lang="en-US" sz="2600" dirty="0">
                <a:latin typeface="Verdana" pitchFamily="34" charset="0"/>
              </a:rPr>
              <a:t> </a:t>
            </a:r>
            <a:r>
              <a:rPr lang="sr-Latn-CS" sz="2600" dirty="0">
                <a:latin typeface="Verdana" pitchFamily="34" charset="0"/>
              </a:rPr>
              <a:t>(prostor za čekanje, </a:t>
            </a:r>
            <a:r>
              <a:rPr lang="en-US" sz="2600" dirty="0" err="1">
                <a:latin typeface="Verdana" pitchFamily="34" charset="0"/>
              </a:rPr>
              <a:t>korisni</a:t>
            </a:r>
            <a:r>
              <a:rPr lang="sr-Latn-CS" sz="2600" dirty="0">
                <a:latin typeface="Verdana" pitchFamily="34" charset="0"/>
              </a:rPr>
              <a:t>ci</a:t>
            </a:r>
            <a:r>
              <a:rPr lang="en-US" sz="2600" dirty="0">
                <a:latin typeface="Verdana" pitchFamily="34" charset="0"/>
              </a:rPr>
              <a:t> </a:t>
            </a:r>
            <a:r>
              <a:rPr lang="en-US" sz="2600" dirty="0" err="1">
                <a:latin typeface="Verdana" pitchFamily="34" charset="0"/>
              </a:rPr>
              <a:t>gub</a:t>
            </a:r>
            <a:r>
              <a:rPr lang="sr-Latn-CS" sz="2600" dirty="0">
                <a:latin typeface="Verdana" pitchFamily="34" charset="0"/>
              </a:rPr>
              <a:t>e</a:t>
            </a:r>
            <a:r>
              <a:rPr lang="en-US" sz="2600" dirty="0">
                <a:latin typeface="Verdana" pitchFamily="34" charset="0"/>
              </a:rPr>
              <a:t> </a:t>
            </a:r>
            <a:r>
              <a:rPr lang="en-US" sz="2600" dirty="0" err="1">
                <a:latin typeface="Verdana" pitchFamily="34" charset="0"/>
              </a:rPr>
              <a:t>vr</a:t>
            </a:r>
            <a:r>
              <a:rPr lang="sr-Latn-CS" sz="2600" dirty="0">
                <a:latin typeface="Verdana" pitchFamily="34" charset="0"/>
              </a:rPr>
              <a:t>ij</a:t>
            </a:r>
            <a:r>
              <a:rPr lang="en-US" sz="2600" dirty="0" err="1">
                <a:latin typeface="Verdana" pitchFamily="34" charset="0"/>
              </a:rPr>
              <a:t>em</a:t>
            </a:r>
            <a:r>
              <a:rPr lang="sr-Latn-CS" sz="2600" dirty="0">
                <a:latin typeface="Verdana" pitchFamily="34" charset="0"/>
              </a:rPr>
              <a:t>e)</a:t>
            </a:r>
            <a:r>
              <a:rPr lang="en-US" sz="2600" dirty="0">
                <a:latin typeface="Verdana" pitchFamily="34" charset="0"/>
              </a:rPr>
              <a:t>;</a:t>
            </a:r>
          </a:p>
          <a:p>
            <a:pPr>
              <a:buNone/>
            </a:pPr>
            <a:r>
              <a:rPr lang="vi-VN" sz="2600" dirty="0">
                <a:latin typeface="Verdana" pitchFamily="34" charset="0"/>
              </a:rPr>
              <a:t>– ključ vozila se predaje osoblju, pa su krađe vozila česte</a:t>
            </a:r>
            <a:r>
              <a:rPr lang="sr-Latn-CS" sz="2600" dirty="0">
                <a:latin typeface="Verdana" pitchFamily="34" charset="0"/>
              </a:rPr>
              <a:t>.</a:t>
            </a:r>
          </a:p>
          <a:p>
            <a:endParaRPr lang="en-US" sz="2000" dirty="0">
              <a:latin typeface="Verdana" pitchFamily="34" charset="0"/>
            </a:endParaRPr>
          </a:p>
        </p:txBody>
      </p:sp>
    </p:spTree>
  </p:cSld>
  <p:clrMapOvr>
    <a:masterClrMapping/>
  </p:clrMapOvr>
  <p:transition>
    <p:pull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33400"/>
            <a:ext cx="7772400" cy="4572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sr-Latn-CS" sz="3300" b="1" i="1" dirty="0">
                <a:latin typeface="Verdana" pitchFamily="34" charset="0"/>
              </a:rPr>
              <a:t>S</a:t>
            </a:r>
            <a:r>
              <a:rPr lang="en-US" sz="3300" b="1" i="1" dirty="0" err="1">
                <a:latin typeface="Verdana" pitchFamily="34" charset="0"/>
              </a:rPr>
              <a:t>amoparkiranje</a:t>
            </a:r>
            <a:r>
              <a:rPr lang="en-US" sz="3300" b="1" i="1" dirty="0">
                <a:latin typeface="Verdana" pitchFamily="34" charset="0"/>
              </a:rPr>
              <a:t> </a:t>
            </a:r>
            <a:endParaRPr lang="sr-Latn-CS" sz="3300" b="1" i="1" dirty="0">
              <a:latin typeface="Verdana" pitchFamily="34" charset="0"/>
            </a:endParaRPr>
          </a:p>
          <a:p>
            <a:pPr>
              <a:buNone/>
            </a:pPr>
            <a:r>
              <a:rPr lang="sr-Latn-CS" sz="3200" b="1" dirty="0">
                <a:latin typeface="Verdana" pitchFamily="34" charset="0"/>
              </a:rPr>
              <a:t>-</a:t>
            </a:r>
            <a:r>
              <a:rPr lang="en-US" sz="3200" b="1" dirty="0">
                <a:latin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</a:rPr>
              <a:t>korisnici</a:t>
            </a:r>
            <a:r>
              <a:rPr lang="en-US" sz="2800" dirty="0">
                <a:latin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</a:rPr>
              <a:t>obavljaju</a:t>
            </a:r>
            <a:r>
              <a:rPr lang="en-US" sz="2800" dirty="0">
                <a:latin typeface="Verdana" pitchFamily="34" charset="0"/>
              </a:rPr>
              <a:t> </a:t>
            </a:r>
            <a:r>
              <a:rPr lang="sr-Latn-CS" sz="2800" dirty="0">
                <a:latin typeface="Verdana" pitchFamily="34" charset="0"/>
              </a:rPr>
              <a:t>parkiranje</a:t>
            </a:r>
            <a:endParaRPr lang="en-US" sz="2800" dirty="0">
              <a:latin typeface="Verdana" pitchFamily="34" charset="0"/>
            </a:endParaRPr>
          </a:p>
          <a:p>
            <a:pPr>
              <a:buNone/>
            </a:pPr>
            <a:r>
              <a:rPr lang="pl-PL" sz="2800" dirty="0">
                <a:latin typeface="Verdana" pitchFamily="34" charset="0"/>
              </a:rPr>
              <a:t>– najrasprostranjenije, jer je najjeftinije</a:t>
            </a:r>
          </a:p>
          <a:p>
            <a:pPr>
              <a:buNone/>
            </a:pPr>
            <a:r>
              <a:rPr lang="pl-PL" sz="2800" dirty="0">
                <a:latin typeface="Verdana" pitchFamily="34" charset="0"/>
              </a:rPr>
              <a:t>- broj zaposlenog osoblja je sveden na minimum;</a:t>
            </a:r>
          </a:p>
          <a:p>
            <a:pPr>
              <a:buNone/>
            </a:pPr>
            <a:r>
              <a:rPr lang="pl-PL" sz="2800" dirty="0">
                <a:latin typeface="Verdana" pitchFamily="34" charset="0"/>
              </a:rPr>
              <a:t>– </a:t>
            </a:r>
            <a:r>
              <a:rPr lang="en-US" sz="2800" dirty="0" err="1">
                <a:latin typeface="Verdana" pitchFamily="34" charset="0"/>
              </a:rPr>
              <a:t>izgradnja</a:t>
            </a:r>
            <a:r>
              <a:rPr lang="en-US" sz="2800" dirty="0">
                <a:latin typeface="Verdana" pitchFamily="34" charset="0"/>
              </a:rPr>
              <a:t> parking </a:t>
            </a:r>
            <a:r>
              <a:rPr lang="en-US" sz="2800" dirty="0" err="1">
                <a:latin typeface="Verdana" pitchFamily="34" charset="0"/>
              </a:rPr>
              <a:t>garaže</a:t>
            </a:r>
            <a:r>
              <a:rPr lang="en-US" sz="2800" dirty="0">
                <a:latin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</a:rPr>
              <a:t>jeftinija</a:t>
            </a:r>
            <a:r>
              <a:rPr lang="en-US" sz="2800" dirty="0">
                <a:latin typeface="Verdana" pitchFamily="34" charset="0"/>
              </a:rPr>
              <a:t>;</a:t>
            </a:r>
            <a:endParaRPr lang="sr-Latn-CS" sz="2800" dirty="0">
              <a:latin typeface="Verdana" pitchFamily="34" charset="0"/>
            </a:endParaRPr>
          </a:p>
          <a:p>
            <a:pPr>
              <a:buNone/>
            </a:pPr>
            <a:r>
              <a:rPr lang="en-US" sz="2800" dirty="0">
                <a:latin typeface="Verdana" pitchFamily="34" charset="0"/>
              </a:rPr>
              <a:t>– </a:t>
            </a:r>
            <a:r>
              <a:rPr lang="en-US" sz="2800" dirty="0" err="1">
                <a:latin typeface="Verdana" pitchFamily="34" charset="0"/>
              </a:rPr>
              <a:t>manje</a:t>
            </a:r>
            <a:r>
              <a:rPr lang="en-US" sz="2800" dirty="0">
                <a:latin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</a:rPr>
              <a:t>su</a:t>
            </a:r>
            <a:r>
              <a:rPr lang="en-US" sz="2800" dirty="0">
                <a:latin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</a:rPr>
              <a:t>gužve</a:t>
            </a:r>
            <a:r>
              <a:rPr lang="en-US" sz="2800" dirty="0">
                <a:latin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</a:rPr>
              <a:t>na</a:t>
            </a:r>
            <a:r>
              <a:rPr lang="en-US" sz="2800" dirty="0">
                <a:latin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</a:rPr>
              <a:t>ulazu</a:t>
            </a:r>
            <a:r>
              <a:rPr lang="en-US" sz="2800" dirty="0">
                <a:latin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</a:rPr>
              <a:t>i</a:t>
            </a:r>
            <a:r>
              <a:rPr lang="en-US" sz="2800" dirty="0">
                <a:latin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</a:rPr>
              <a:t>izlazu</a:t>
            </a:r>
            <a:r>
              <a:rPr lang="sr-Latn-CS" sz="2800" dirty="0">
                <a:latin typeface="Verdana" pitchFamily="34" charset="0"/>
              </a:rPr>
              <a:t>,</a:t>
            </a:r>
            <a:r>
              <a:rPr lang="en-US" sz="2800" dirty="0">
                <a:latin typeface="Verdana" pitchFamily="34" charset="0"/>
              </a:rPr>
              <a:t> pa se </a:t>
            </a:r>
            <a:r>
              <a:rPr lang="sr-Latn-CS" sz="2800" dirty="0">
                <a:latin typeface="Verdana" pitchFamily="34" charset="0"/>
              </a:rPr>
              <a:t>manje </a:t>
            </a:r>
            <a:r>
              <a:rPr lang="en-US" sz="2800" dirty="0" err="1">
                <a:latin typeface="Verdana" pitchFamily="34" charset="0"/>
              </a:rPr>
              <a:t>vremena</a:t>
            </a:r>
            <a:r>
              <a:rPr lang="en-US" sz="2800" dirty="0">
                <a:latin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</a:rPr>
              <a:t>provede</a:t>
            </a:r>
            <a:r>
              <a:rPr lang="en-US" sz="2800" dirty="0">
                <a:latin typeface="Verdana" pitchFamily="34" charset="0"/>
              </a:rPr>
              <a:t> u parking</a:t>
            </a:r>
            <a:r>
              <a:rPr lang="sr-Latn-CS" sz="2800" dirty="0">
                <a:latin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</a:rPr>
              <a:t>garaži</a:t>
            </a:r>
            <a:r>
              <a:rPr lang="en-US" sz="2800" dirty="0">
                <a:latin typeface="Verdana" pitchFamily="34" charset="0"/>
              </a:rPr>
              <a:t>;</a:t>
            </a:r>
            <a:endParaRPr lang="sr-Latn-CS" sz="2800" dirty="0">
              <a:latin typeface="Verdana" pitchFamily="34" charset="0"/>
            </a:endParaRPr>
          </a:p>
          <a:p>
            <a:pPr>
              <a:buNone/>
            </a:pPr>
            <a:r>
              <a:rPr lang="sv-SE" sz="2800" dirty="0">
                <a:latin typeface="Verdana" pitchFamily="34" charset="0"/>
              </a:rPr>
              <a:t>– parking m</a:t>
            </a:r>
            <a:r>
              <a:rPr lang="sr-Latn-CS" sz="2800" dirty="0">
                <a:latin typeface="Verdana" pitchFamily="34" charset="0"/>
              </a:rPr>
              <a:t>j</a:t>
            </a:r>
            <a:r>
              <a:rPr lang="sv-SE" sz="2800" dirty="0">
                <a:latin typeface="Verdana" pitchFamily="34" charset="0"/>
              </a:rPr>
              <a:t>esta i širina prolaza</a:t>
            </a:r>
            <a:r>
              <a:rPr lang="sr-Latn-CS" sz="2800" dirty="0">
                <a:latin typeface="Verdana" pitchFamily="34" charset="0"/>
              </a:rPr>
              <a:t> moraju </a:t>
            </a:r>
            <a:r>
              <a:rPr lang="sv-SE" sz="2800" dirty="0">
                <a:latin typeface="Verdana" pitchFamily="34" charset="0"/>
              </a:rPr>
              <a:t>biti </a:t>
            </a:r>
            <a:r>
              <a:rPr lang="sr-Latn-CS" sz="2800" dirty="0">
                <a:latin typeface="Verdana" pitchFamily="34" charset="0"/>
              </a:rPr>
              <a:t>većih </a:t>
            </a:r>
            <a:r>
              <a:rPr lang="sv-SE" sz="2800" dirty="0">
                <a:latin typeface="Verdana" pitchFamily="34" charset="0"/>
              </a:rPr>
              <a:t>dimenzija</a:t>
            </a:r>
            <a:r>
              <a:rPr lang="sr-Latn-CS" sz="2800" dirty="0">
                <a:latin typeface="Verdana" pitchFamily="34" charset="0"/>
              </a:rPr>
              <a:t>.</a:t>
            </a:r>
            <a:endParaRPr lang="sv-SE" sz="2800" dirty="0">
              <a:latin typeface="Verdana" pitchFamily="34" charset="0"/>
            </a:endParaRPr>
          </a:p>
          <a:p>
            <a:endParaRPr lang="en-US" dirty="0"/>
          </a:p>
        </p:txBody>
      </p:sp>
      <p:pic>
        <p:nvPicPr>
          <p:cNvPr id="4" name="Picture 2" descr="C:\Documents and Settings\PETRICEVIC\Desktop\garaž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4474741"/>
            <a:ext cx="4343400" cy="238325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8229600" cy="58674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sr-Latn-CS" sz="3300" b="1" i="1" dirty="0">
                <a:latin typeface="Verdana" pitchFamily="34" charset="0"/>
              </a:rPr>
              <a:t>Kombinovano (</a:t>
            </a:r>
            <a:r>
              <a:rPr lang="en-US" sz="3300" b="1" i="1" dirty="0" err="1">
                <a:latin typeface="Verdana" pitchFamily="34" charset="0"/>
              </a:rPr>
              <a:t>polusamoparkiranje</a:t>
            </a:r>
            <a:r>
              <a:rPr lang="sr-Latn-CS" sz="3300" b="1" i="1" dirty="0">
                <a:latin typeface="Verdana" pitchFamily="34" charset="0"/>
              </a:rPr>
              <a:t>)</a:t>
            </a:r>
          </a:p>
          <a:p>
            <a:pPr>
              <a:buNone/>
            </a:pPr>
            <a:endParaRPr lang="sr-Latn-CS" sz="3100" dirty="0">
              <a:latin typeface="Verdana" pitchFamily="34" charset="0"/>
            </a:endParaRPr>
          </a:p>
          <a:p>
            <a:pPr>
              <a:buNone/>
            </a:pPr>
            <a:r>
              <a:rPr lang="sr-Latn-CS" sz="3100" dirty="0">
                <a:latin typeface="Verdana" pitchFamily="34" charset="0"/>
              </a:rPr>
              <a:t>može da bude kombinovano na dva načina: </a:t>
            </a:r>
          </a:p>
          <a:p>
            <a:pPr marL="582930" indent="-514350">
              <a:buAutoNum type="alphaLcParenR"/>
            </a:pPr>
            <a:r>
              <a:rPr lang="sr-Latn-CS" sz="3100" dirty="0" err="1">
                <a:latin typeface="Verdana" pitchFamily="34" charset="0"/>
              </a:rPr>
              <a:t>k</a:t>
            </a:r>
            <a:r>
              <a:rPr lang="en-US" sz="3100" dirty="0" err="1">
                <a:latin typeface="Verdana" pitchFamily="34" charset="0"/>
              </a:rPr>
              <a:t>orisnici</a:t>
            </a:r>
            <a:r>
              <a:rPr lang="en-US" sz="3100" dirty="0">
                <a:latin typeface="Verdana" pitchFamily="34" charset="0"/>
              </a:rPr>
              <a:t> </a:t>
            </a:r>
            <a:r>
              <a:rPr lang="en-US" sz="3100" dirty="0" err="1">
                <a:latin typeface="Verdana" pitchFamily="34" charset="0"/>
              </a:rPr>
              <a:t>voze</a:t>
            </a:r>
            <a:r>
              <a:rPr lang="en-US" sz="3100" dirty="0">
                <a:latin typeface="Verdana" pitchFamily="34" charset="0"/>
              </a:rPr>
              <a:t> do </a:t>
            </a:r>
            <a:r>
              <a:rPr lang="sr-Latn-CS" sz="3100" dirty="0">
                <a:latin typeface="Verdana" pitchFamily="34" charset="0"/>
              </a:rPr>
              <a:t>slobodnog </a:t>
            </a:r>
            <a:r>
              <a:rPr lang="en-US" sz="3100" dirty="0" err="1">
                <a:latin typeface="Verdana" pitchFamily="34" charset="0"/>
              </a:rPr>
              <a:t>sprata</a:t>
            </a:r>
            <a:r>
              <a:rPr lang="sr-Latn-CS" sz="3100" dirty="0">
                <a:latin typeface="Verdana" pitchFamily="34" charset="0"/>
              </a:rPr>
              <a:t> i </a:t>
            </a:r>
            <a:r>
              <a:rPr lang="en-US" sz="3100" dirty="0" err="1">
                <a:latin typeface="Verdana" pitchFamily="34" charset="0"/>
              </a:rPr>
              <a:t>tu</a:t>
            </a:r>
            <a:r>
              <a:rPr lang="en-US" sz="3100" dirty="0">
                <a:latin typeface="Verdana" pitchFamily="34" charset="0"/>
              </a:rPr>
              <a:t> </a:t>
            </a:r>
            <a:r>
              <a:rPr lang="en-US" sz="3100" dirty="0" err="1">
                <a:latin typeface="Verdana" pitchFamily="34" charset="0"/>
              </a:rPr>
              <a:t>osoblje</a:t>
            </a:r>
            <a:r>
              <a:rPr lang="en-US" sz="3100" dirty="0">
                <a:latin typeface="Verdana" pitchFamily="34" charset="0"/>
              </a:rPr>
              <a:t> </a:t>
            </a:r>
            <a:r>
              <a:rPr lang="en-US" sz="3100" dirty="0" err="1">
                <a:latin typeface="Verdana" pitchFamily="34" charset="0"/>
              </a:rPr>
              <a:t>preuzima</a:t>
            </a:r>
            <a:r>
              <a:rPr lang="en-US" sz="3100" dirty="0">
                <a:latin typeface="Verdana" pitchFamily="34" charset="0"/>
              </a:rPr>
              <a:t> </a:t>
            </a:r>
            <a:r>
              <a:rPr lang="en-US" sz="3100" dirty="0" err="1">
                <a:latin typeface="Verdana" pitchFamily="34" charset="0"/>
              </a:rPr>
              <a:t>vozilo</a:t>
            </a:r>
            <a:endParaRPr lang="sr-Latn-CS" sz="3100" dirty="0">
              <a:latin typeface="Verdana" pitchFamily="34" charset="0"/>
            </a:endParaRPr>
          </a:p>
          <a:p>
            <a:pPr marL="582930" indent="-514350">
              <a:buAutoNum type="alphaLcParenR"/>
            </a:pPr>
            <a:r>
              <a:rPr lang="sr-Latn-CS" sz="3100" dirty="0">
                <a:latin typeface="Verdana" pitchFamily="34" charset="0"/>
              </a:rPr>
              <a:t>Pretplatnici se samoparkiraju a za ostale korisnike vrši se parkiranje putem osoblja</a:t>
            </a:r>
            <a:endParaRPr lang="en-US" sz="3100" dirty="0">
              <a:latin typeface="Verdana" pitchFamily="34" charset="0"/>
            </a:endParaRPr>
          </a:p>
          <a:p>
            <a:pPr>
              <a:buNone/>
            </a:pPr>
            <a:r>
              <a:rPr lang="pl-PL" sz="3100" dirty="0">
                <a:latin typeface="Verdana" pitchFamily="34" charset="0"/>
              </a:rPr>
              <a:t>– nije potrebno graditi rezervni prostor na ulazu i izlazu</a:t>
            </a:r>
          </a:p>
          <a:p>
            <a:pPr>
              <a:buNone/>
            </a:pPr>
            <a:r>
              <a:rPr lang="vi-VN" sz="3100" dirty="0">
                <a:latin typeface="Verdana" pitchFamily="34" charset="0"/>
              </a:rPr>
              <a:t>– vozači su oslobođeni poteškoća parkiranja, a osoblje vožnj</a:t>
            </a:r>
            <a:r>
              <a:rPr lang="sr-Latn-CS" sz="3100" dirty="0">
                <a:latin typeface="Verdana" pitchFamily="34" charset="0"/>
              </a:rPr>
              <a:t>e </a:t>
            </a:r>
            <a:r>
              <a:rPr lang="vi-VN" sz="3100" dirty="0">
                <a:latin typeface="Verdana" pitchFamily="34" charset="0"/>
              </a:rPr>
              <a:t>kroz</a:t>
            </a:r>
            <a:r>
              <a:rPr lang="sr-Latn-CS" sz="3100" dirty="0">
                <a:latin typeface="Verdana" pitchFamily="34" charset="0"/>
              </a:rPr>
              <a:t> </a:t>
            </a:r>
            <a:r>
              <a:rPr lang="en-US" sz="3100" dirty="0" err="1">
                <a:latin typeface="Verdana" pitchFamily="34" charset="0"/>
              </a:rPr>
              <a:t>garažu</a:t>
            </a:r>
            <a:endParaRPr lang="sr-Latn-CS" sz="3100" dirty="0">
              <a:latin typeface="Verdana" pitchFamily="34" charset="0"/>
            </a:endParaRPr>
          </a:p>
          <a:p>
            <a:pPr>
              <a:buNone/>
            </a:pPr>
            <a:r>
              <a:rPr lang="en-US" sz="3100" dirty="0">
                <a:latin typeface="Verdana" pitchFamily="34" charset="0"/>
              </a:rPr>
              <a:t>– </a:t>
            </a:r>
            <a:r>
              <a:rPr lang="en-US" sz="3100" dirty="0" err="1">
                <a:latin typeface="Verdana" pitchFamily="34" charset="0"/>
              </a:rPr>
              <a:t>pretplatnici</a:t>
            </a:r>
            <a:r>
              <a:rPr lang="en-US" sz="3100" dirty="0">
                <a:latin typeface="Verdana" pitchFamily="34" charset="0"/>
              </a:rPr>
              <a:t> </a:t>
            </a:r>
            <a:r>
              <a:rPr lang="en-US" sz="3100" dirty="0" err="1">
                <a:latin typeface="Verdana" pitchFamily="34" charset="0"/>
              </a:rPr>
              <a:t>mogu</a:t>
            </a:r>
            <a:r>
              <a:rPr lang="en-US" sz="3100" dirty="0">
                <a:latin typeface="Verdana" pitchFamily="34" charset="0"/>
              </a:rPr>
              <a:t> </a:t>
            </a:r>
            <a:r>
              <a:rPr lang="en-US" sz="3100" dirty="0" err="1">
                <a:latin typeface="Verdana" pitchFamily="34" charset="0"/>
              </a:rPr>
              <a:t>obavljati</a:t>
            </a:r>
            <a:r>
              <a:rPr lang="en-US" sz="3100" dirty="0">
                <a:latin typeface="Verdana" pitchFamily="34" charset="0"/>
              </a:rPr>
              <a:t> </a:t>
            </a:r>
            <a:r>
              <a:rPr lang="en-US" sz="3100" dirty="0" err="1">
                <a:latin typeface="Verdana" pitchFamily="34" charset="0"/>
              </a:rPr>
              <a:t>samoparkiranje</a:t>
            </a:r>
            <a:r>
              <a:rPr lang="en-US" sz="3100" dirty="0">
                <a:latin typeface="Verdana" pitchFamily="34" charset="0"/>
              </a:rPr>
              <a:t> pa je </a:t>
            </a:r>
            <a:r>
              <a:rPr lang="en-US" sz="3100" dirty="0" err="1">
                <a:latin typeface="Verdana" pitchFamily="34" charset="0"/>
              </a:rPr>
              <a:t>za</a:t>
            </a:r>
            <a:r>
              <a:rPr lang="en-US" sz="3100" dirty="0">
                <a:latin typeface="Verdana" pitchFamily="34" charset="0"/>
              </a:rPr>
              <a:t> </a:t>
            </a:r>
            <a:r>
              <a:rPr lang="en-US" sz="3100" dirty="0" err="1">
                <a:latin typeface="Verdana" pitchFamily="34" charset="0"/>
              </a:rPr>
              <a:t>njih</a:t>
            </a:r>
            <a:r>
              <a:rPr lang="en-US" sz="3100" dirty="0">
                <a:latin typeface="Verdana" pitchFamily="34" charset="0"/>
              </a:rPr>
              <a:t> </a:t>
            </a:r>
            <a:r>
              <a:rPr lang="en-US" sz="3100" dirty="0" err="1">
                <a:latin typeface="Verdana" pitchFamily="34" charset="0"/>
              </a:rPr>
              <a:t>niža</a:t>
            </a:r>
            <a:r>
              <a:rPr lang="en-US" sz="3100" dirty="0">
                <a:latin typeface="Verdana" pitchFamily="34" charset="0"/>
              </a:rPr>
              <a:t> </a:t>
            </a:r>
            <a:r>
              <a:rPr lang="en-US" sz="3100" dirty="0" err="1">
                <a:latin typeface="Verdana" pitchFamily="34" charset="0"/>
              </a:rPr>
              <a:t>tarifa</a:t>
            </a:r>
            <a:endParaRPr lang="sr-Latn-CS" sz="3100" dirty="0">
              <a:latin typeface="Verdana" pitchFamily="34" charset="0"/>
            </a:endParaRPr>
          </a:p>
          <a:p>
            <a:pPr>
              <a:buNone/>
            </a:pPr>
            <a:endParaRPr lang="sr-Latn-CS" sz="3200" dirty="0">
              <a:latin typeface="Verdana" pitchFamily="34" charset="0"/>
            </a:endParaRPr>
          </a:p>
          <a:p>
            <a:pPr>
              <a:buNone/>
            </a:pPr>
            <a:endParaRPr lang="en-US" sz="3200" dirty="0">
              <a:latin typeface="Verdana" pitchFamily="34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pull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4800"/>
            <a:ext cx="7772400" cy="3931440"/>
          </a:xfrm>
        </p:spPr>
        <p:txBody>
          <a:bodyPr/>
          <a:lstStyle/>
          <a:p>
            <a:pPr>
              <a:buNone/>
            </a:pPr>
            <a:r>
              <a:rPr lang="sr-Latn-CS" sz="3200" b="1" dirty="0">
                <a:latin typeface="Verdana" pitchFamily="34" charset="0"/>
              </a:rPr>
              <a:t>4. </a:t>
            </a:r>
            <a:r>
              <a:rPr lang="sr-Latn-CS" sz="3200" b="1" u="sng" dirty="0">
                <a:latin typeface="Verdana" pitchFamily="34" charset="0"/>
              </a:rPr>
              <a:t>Prema vezi između spratova</a:t>
            </a:r>
          </a:p>
          <a:p>
            <a:pPr>
              <a:buNone/>
            </a:pPr>
            <a:endParaRPr lang="sr-Latn-CS" sz="2800" b="1" i="1" dirty="0">
              <a:latin typeface="Verdana" pitchFamily="34" charset="0"/>
            </a:endParaRPr>
          </a:p>
          <a:p>
            <a:pPr>
              <a:buNone/>
            </a:pPr>
            <a:r>
              <a:rPr lang="sr-Latn-CS" sz="2800" b="1" i="1" dirty="0">
                <a:latin typeface="Verdana" pitchFamily="34" charset="0"/>
              </a:rPr>
              <a:t>Sa rampama </a:t>
            </a:r>
            <a:r>
              <a:rPr lang="sr-Latn-CS" sz="1600" b="1" i="1" dirty="0">
                <a:latin typeface="Verdana" pitchFamily="34" charset="0"/>
              </a:rPr>
              <a:t>– </a:t>
            </a:r>
            <a:r>
              <a:rPr lang="sr-Latn-CS" sz="2600" dirty="0">
                <a:latin typeface="Verdana" pitchFamily="34" charset="0"/>
              </a:rPr>
              <a:t>uobičajeno</a:t>
            </a:r>
          </a:p>
          <a:p>
            <a:pPr>
              <a:buNone/>
            </a:pPr>
            <a:r>
              <a:rPr lang="sr-Latn-CS" sz="2800" b="1" i="1" dirty="0">
                <a:latin typeface="Verdana" pitchFamily="34" charset="0"/>
              </a:rPr>
              <a:t>Sa liftovima </a:t>
            </a:r>
            <a:r>
              <a:rPr lang="sr-Latn-CS" sz="1600" dirty="0">
                <a:latin typeface="Verdana" pitchFamily="34" charset="0"/>
              </a:rPr>
              <a:t>– </a:t>
            </a:r>
            <a:r>
              <a:rPr lang="sr-Latn-CS" sz="2600" dirty="0">
                <a:latin typeface="Verdana" pitchFamily="34" charset="0"/>
              </a:rPr>
              <a:t>mehaničke parking garaže</a:t>
            </a:r>
            <a:endParaRPr lang="en-US" sz="2600" dirty="0">
              <a:latin typeface="Verdana" pitchFamily="34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1027" name="Picture 3" descr="C:\Documents and Settings\PETRICEVIC\Desktop\meh. PG ekst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590800"/>
            <a:ext cx="5418967" cy="3733800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7E10405-FB47-46E6-9B4E-1318D7E29BA2}"/>
              </a:ext>
            </a:extLst>
          </p:cNvPr>
          <p:cNvSpPr/>
          <p:nvPr/>
        </p:nvSpPr>
        <p:spPr>
          <a:xfrm>
            <a:off x="994983" y="6291407"/>
            <a:ext cx="723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400" b="1" dirty="0"/>
              <a:t>Kružna mehanička parking – garaža </a:t>
            </a:r>
            <a:endParaRPr lang="en-US" sz="2400" dirty="0"/>
          </a:p>
        </p:txBody>
      </p:sp>
    </p:spTree>
  </p:cSld>
  <p:clrMapOvr>
    <a:masterClrMapping/>
  </p:clrMapOvr>
  <p:transition>
    <p:zoom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304800"/>
            <a:ext cx="7518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995082" y="6150864"/>
            <a:ext cx="723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/>
              <a:t>Otvorena</a:t>
            </a:r>
            <a:r>
              <a:rPr lang="en-US" sz="2400" b="1" dirty="0"/>
              <a:t> </a:t>
            </a:r>
            <a:r>
              <a:rPr lang="en-US" sz="2400" b="1" dirty="0" err="1"/>
              <a:t>nadzemna</a:t>
            </a:r>
            <a:r>
              <a:rPr lang="en-US" sz="2400" b="1" dirty="0"/>
              <a:t> parking </a:t>
            </a:r>
            <a:r>
              <a:rPr lang="en-US" sz="2400" b="1" dirty="0" err="1"/>
              <a:t>garaža</a:t>
            </a:r>
            <a:r>
              <a:rPr lang="en-US" sz="2400" b="1" dirty="0"/>
              <a:t> (</a:t>
            </a:r>
            <a:r>
              <a:rPr lang="en-US" sz="2400" b="1" dirty="0" err="1"/>
              <a:t>Zeleni</a:t>
            </a:r>
            <a:r>
              <a:rPr lang="en-US" sz="2400" b="1" dirty="0"/>
              <a:t> </a:t>
            </a:r>
            <a:r>
              <a:rPr lang="en-US" sz="2400" b="1" dirty="0" err="1"/>
              <a:t>venac</a:t>
            </a:r>
            <a:r>
              <a:rPr lang="en-US" sz="2400" b="1" dirty="0"/>
              <a:t>)</a:t>
            </a:r>
            <a:endParaRPr lang="en-US" sz="2400" dirty="0"/>
          </a:p>
        </p:txBody>
      </p:sp>
    </p:spTree>
  </p:cSld>
  <p:clrMapOvr>
    <a:masterClrMapping/>
  </p:clrMapOvr>
  <p:transition>
    <p:split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1068</TotalTime>
  <Words>561</Words>
  <Application>Microsoft Office PowerPoint</Application>
  <PresentationFormat>On-screen Show (4:3)</PresentationFormat>
  <Paragraphs>64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Consolas</vt:lpstr>
      <vt:lpstr>Corbel</vt:lpstr>
      <vt:lpstr>Verdana</vt:lpstr>
      <vt:lpstr>Wingdings</vt:lpstr>
      <vt:lpstr>Wingdings 2</vt:lpstr>
      <vt:lpstr>Wingdings 3</vt:lpstr>
      <vt:lpstr>Metro</vt:lpstr>
      <vt:lpstr>PARKING-GARAŽE</vt:lpstr>
      <vt:lpstr>POJAM PARKING-GARAŽA</vt:lpstr>
      <vt:lpstr>PODJELA PARKING-GARAŽA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HVALA!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Parking garaže</dc:title>
  <dc:creator>Korisnik</dc:creator>
  <cp:lastModifiedBy>Korisnik</cp:lastModifiedBy>
  <cp:revision>26</cp:revision>
  <dcterms:created xsi:type="dcterms:W3CDTF">2006-08-16T00:00:00Z</dcterms:created>
  <dcterms:modified xsi:type="dcterms:W3CDTF">2021-03-30T09:11:37Z</dcterms:modified>
</cp:coreProperties>
</file>